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2146847912" r:id="rId3"/>
    <p:sldId id="257" r:id="rId4"/>
    <p:sldId id="2146847913" r:id="rId5"/>
    <p:sldId id="2146847914" r:id="rId6"/>
    <p:sldId id="258" r:id="rId7"/>
    <p:sldId id="259" r:id="rId8"/>
    <p:sldId id="2146847909" r:id="rId9"/>
    <p:sldId id="2146847915" r:id="rId10"/>
    <p:sldId id="2146847911" r:id="rId11"/>
    <p:sldId id="2146847917" r:id="rId12"/>
    <p:sldId id="2146847918" r:id="rId13"/>
    <p:sldId id="2146847919" r:id="rId14"/>
    <p:sldId id="2146847920" r:id="rId15"/>
    <p:sldId id="263" r:id="rId16"/>
    <p:sldId id="2146847921" r:id="rId17"/>
    <p:sldId id="2146847922" r:id="rId18"/>
    <p:sldId id="2146847923" r:id="rId19"/>
    <p:sldId id="2146847924" r:id="rId20"/>
    <p:sldId id="2146847925" r:id="rId21"/>
    <p:sldId id="2146847926" r:id="rId22"/>
    <p:sldId id="2146847937" r:id="rId23"/>
    <p:sldId id="2146847927" r:id="rId24"/>
    <p:sldId id="2146847928" r:id="rId25"/>
    <p:sldId id="2146847929" r:id="rId26"/>
    <p:sldId id="2146847930" r:id="rId27"/>
    <p:sldId id="2146847938" r:id="rId28"/>
    <p:sldId id="2146847939" r:id="rId29"/>
    <p:sldId id="2146847931" r:id="rId30"/>
    <p:sldId id="2146847932" r:id="rId31"/>
    <p:sldId id="2146847933" r:id="rId32"/>
    <p:sldId id="2146847934" r:id="rId33"/>
    <p:sldId id="2146847940" r:id="rId34"/>
    <p:sldId id="2146847935" r:id="rId35"/>
    <p:sldId id="2146847936" r:id="rId36"/>
    <p:sldId id="2146847941" r:id="rId37"/>
    <p:sldId id="2146847905" r:id="rId38"/>
    <p:sldId id="2146847881" r:id="rId39"/>
  </p:sldIdLst>
  <p:sldSz cx="9144000" cy="6858000" type="screen4x3"/>
  <p:notesSz cx="7102475" cy="10233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238538-4025-4D5D-88A5-ABDB0F9A4D36}">
          <p14:sldIdLst>
            <p14:sldId id="256"/>
            <p14:sldId id="2146847912"/>
            <p14:sldId id="257"/>
          </p14:sldIdLst>
        </p14:section>
        <p14:section name="O Mnie" id="{6CE23AF6-E270-4BF3-9488-0D30084D54B2}">
          <p14:sldIdLst>
            <p14:sldId id="2146847913"/>
            <p14:sldId id="2146847914"/>
          </p14:sldIdLst>
        </p14:section>
        <p14:section name="Idaas" id="{AE55F3B5-F57F-4CE3-9E85-356B0214FA1E}">
          <p14:sldIdLst>
            <p14:sldId id="258"/>
            <p14:sldId id="259"/>
            <p14:sldId id="2146847909"/>
          </p14:sldIdLst>
        </p14:section>
        <p14:section name="Start" id="{DAD028D3-733A-4DBC-9F0E-06890E7081C8}">
          <p14:sldIdLst>
            <p14:sldId id="2146847915"/>
            <p14:sldId id="2146847911"/>
          </p14:sldIdLst>
        </p14:section>
        <p14:section name="1" id="{E7994F40-BA6E-4A83-B949-51280601F698}">
          <p14:sldIdLst>
            <p14:sldId id="2146847917"/>
            <p14:sldId id="2146847918"/>
          </p14:sldIdLst>
        </p14:section>
        <p14:section name="2" id="{731DC827-30D4-4EC8-921A-AD09D2CD7CC9}">
          <p14:sldIdLst>
            <p14:sldId id="2146847919"/>
            <p14:sldId id="2146847920"/>
            <p14:sldId id="263"/>
          </p14:sldIdLst>
        </p14:section>
        <p14:section name="3" id="{3C06B72D-E010-4C69-956A-8FB4810A59B9}">
          <p14:sldIdLst>
            <p14:sldId id="2146847921"/>
            <p14:sldId id="2146847922"/>
          </p14:sldIdLst>
        </p14:section>
        <p14:section name="4" id="{AC5DC2ED-C3AA-475A-A6E8-CB3D59AA9461}">
          <p14:sldIdLst>
            <p14:sldId id="2146847923"/>
            <p14:sldId id="2146847924"/>
          </p14:sldIdLst>
        </p14:section>
        <p14:section name="5" id="{DF9F83E5-AED6-494E-AC4E-7838343FBAB0}">
          <p14:sldIdLst>
            <p14:sldId id="2146847925"/>
            <p14:sldId id="2146847926"/>
            <p14:sldId id="2146847937"/>
          </p14:sldIdLst>
        </p14:section>
        <p14:section name="6" id="{9C9490CB-5276-4685-B078-369BA64C04F6}">
          <p14:sldIdLst>
            <p14:sldId id="2146847927"/>
            <p14:sldId id="2146847928"/>
          </p14:sldIdLst>
        </p14:section>
        <p14:section name="7" id="{02D3135C-5E80-4152-B59C-8F0CF925D254}">
          <p14:sldIdLst>
            <p14:sldId id="2146847929"/>
            <p14:sldId id="2146847930"/>
            <p14:sldId id="2146847938"/>
            <p14:sldId id="2146847939"/>
          </p14:sldIdLst>
        </p14:section>
        <p14:section name="8" id="{F888DFA2-9584-4A21-A406-4F0CB24B5852}">
          <p14:sldIdLst>
            <p14:sldId id="2146847931"/>
            <p14:sldId id="2146847932"/>
          </p14:sldIdLst>
        </p14:section>
        <p14:section name="9" id="{A9B0DDE3-3EEE-4C12-89F8-69E978730162}">
          <p14:sldIdLst>
            <p14:sldId id="2146847933"/>
            <p14:sldId id="2146847934"/>
            <p14:sldId id="2146847940"/>
          </p14:sldIdLst>
        </p14:section>
        <p14:section name="10" id="{9CDB9B76-792B-4D54-ABF8-348CF63BF765}">
          <p14:sldIdLst>
            <p14:sldId id="2146847935"/>
            <p14:sldId id="2146847936"/>
            <p14:sldId id="2146847941"/>
          </p14:sldIdLst>
        </p14:section>
        <p14:section name="QA" id="{DC4C9FC3-970F-4C1C-85BF-60A9D2335ADF}">
          <p14:sldIdLst>
            <p14:sldId id="2146847905"/>
            <p14:sldId id="21468478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736F17-BC01-4286-A9CF-6D85274DCA34}" v="1" dt="2024-09-19T07:10:52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4" autoAdjust="0"/>
    <p:restoredTop sz="77319" autoAdjust="0"/>
  </p:normalViewPr>
  <p:slideViewPr>
    <p:cSldViewPr snapToGrid="0">
      <p:cViewPr varScale="1">
        <p:scale>
          <a:sx n="122" d="100"/>
          <a:sy n="122" d="100"/>
        </p:scale>
        <p:origin x="1430" y="101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334" y="-14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Przybylski" userId="f85edf7b1065f65e" providerId="LiveId" clId="{E0736F17-BC01-4286-A9CF-6D85274DCA34}"/>
    <pc:docChg chg="custSel modSld">
      <pc:chgData name="Robert Przybylski" userId="f85edf7b1065f65e" providerId="LiveId" clId="{E0736F17-BC01-4286-A9CF-6D85274DCA34}" dt="2024-09-19T07:11:30.700" v="13" actId="478"/>
      <pc:docMkLst>
        <pc:docMk/>
      </pc:docMkLst>
      <pc:sldChg chg="addSp delSp modSp mod">
        <pc:chgData name="Robert Przybylski" userId="f85edf7b1065f65e" providerId="LiveId" clId="{E0736F17-BC01-4286-A9CF-6D85274DCA34}" dt="2024-09-19T07:11:30.700" v="13" actId="478"/>
        <pc:sldMkLst>
          <pc:docMk/>
          <pc:sldMk cId="1174600300" sldId="2146847881"/>
        </pc:sldMkLst>
        <pc:picChg chg="add mod ord modCrop">
          <ac:chgData name="Robert Przybylski" userId="f85edf7b1065f65e" providerId="LiveId" clId="{E0736F17-BC01-4286-A9CF-6D85274DCA34}" dt="2024-09-19T07:11:29.569" v="12" actId="167"/>
          <ac:picMkLst>
            <pc:docMk/>
            <pc:sldMk cId="1174600300" sldId="2146847881"/>
            <ac:picMk id="6" creationId="{53EA6CB3-E4DB-6893-3392-D4FD80947343}"/>
          </ac:picMkLst>
        </pc:picChg>
        <pc:picChg chg="del">
          <ac:chgData name="Robert Przybylski" userId="f85edf7b1065f65e" providerId="LiveId" clId="{E0736F17-BC01-4286-A9CF-6D85274DCA34}" dt="2024-09-19T07:11:30.700" v="13" actId="478"/>
          <ac:picMkLst>
            <pc:docMk/>
            <pc:sldMk cId="1174600300" sldId="2146847881"/>
            <ac:picMk id="9" creationId="{81D6E95A-FC6C-BA5C-BABC-33DF66F91ECF}"/>
          </ac:picMkLst>
        </pc:picChg>
      </pc:sldChg>
      <pc:sldChg chg="modNotesTx">
        <pc:chgData name="Robert Przybylski" userId="f85edf7b1065f65e" providerId="LiveId" clId="{E0736F17-BC01-4286-A9CF-6D85274DCA34}" dt="2024-09-19T07:08:23.995" v="2" actId="6549"/>
        <pc:sldMkLst>
          <pc:docMk/>
          <pc:sldMk cId="68973582" sldId="2146847934"/>
        </pc:sldMkLst>
      </pc:sldChg>
      <pc:sldChg chg="modNotesTx">
        <pc:chgData name="Robert Przybylski" userId="f85edf7b1065f65e" providerId="LiveId" clId="{E0736F17-BC01-4286-A9CF-6D85274DCA34}" dt="2024-09-19T07:08:30.373" v="3" actId="6549"/>
        <pc:sldMkLst>
          <pc:docMk/>
          <pc:sldMk cId="1674934116" sldId="2146847936"/>
        </pc:sldMkLst>
      </pc:sldChg>
      <pc:sldChg chg="modNotesTx">
        <pc:chgData name="Robert Przybylski" userId="f85edf7b1065f65e" providerId="LiveId" clId="{E0736F17-BC01-4286-A9CF-6D85274DCA34}" dt="2024-09-19T07:08:16.548" v="0" actId="6549"/>
        <pc:sldMkLst>
          <pc:docMk/>
          <pc:sldMk cId="80689544" sldId="2146847938"/>
        </pc:sldMkLst>
      </pc:sldChg>
      <pc:sldChg chg="modNotesTx">
        <pc:chgData name="Robert Przybylski" userId="f85edf7b1065f65e" providerId="LiveId" clId="{E0736F17-BC01-4286-A9CF-6D85274DCA34}" dt="2024-09-19T07:08:18.629" v="1" actId="6549"/>
        <pc:sldMkLst>
          <pc:docMk/>
          <pc:sldMk cId="488244598" sldId="2146847939"/>
        </pc:sldMkLst>
      </pc:sldChg>
      <pc:sldChg chg="modNotesTx">
        <pc:chgData name="Robert Przybylski" userId="f85edf7b1065f65e" providerId="LiveId" clId="{E0736F17-BC01-4286-A9CF-6D85274DCA34}" dt="2024-09-19T07:08:32.687" v="4" actId="6549"/>
        <pc:sldMkLst>
          <pc:docMk/>
          <pc:sldMk cId="2199155924" sldId="214684794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042A6D1-5B4C-283D-6890-341558255B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622800"/>
            <a:ext cx="7099200" cy="511200"/>
          </a:xfrm>
          <a:prstGeom prst="rect">
            <a:avLst/>
          </a:prstGeom>
        </p:spPr>
        <p:txBody>
          <a:bodyPr vert="horz" lIns="90000" tIns="46800" rIns="90000" bIns="46800" rtlCol="0" anchor="b"/>
          <a:lstStyle>
            <a:lvl1pPr algn="l">
              <a:defRPr sz="1300"/>
            </a:lvl1pPr>
          </a:lstStyle>
          <a:p>
            <a:pPr algn="ctr">
              <a:defRPr/>
            </a:pPr>
            <a:r>
              <a:rPr lang="pl-PL" altLang="pl-PL" sz="800" dirty="0">
                <a:latin typeface="Arial Narrow" panose="020B0606020202030204" pitchFamily="34" charset="0"/>
              </a:rPr>
              <a:t>_________________________________________________________________________________________________________________________________</a:t>
            </a:r>
          </a:p>
          <a:p>
            <a:pPr algn="ctr">
              <a:defRPr/>
            </a:pPr>
            <a:r>
              <a:rPr lang="pl-PL" altLang="pl-PL" sz="800" dirty="0">
                <a:latin typeface="Arial Narrow" panose="020B0606020202030204" pitchFamily="34" charset="0"/>
              </a:rPr>
              <a:t>Organizator: MIESIĘCZNIK „IT PROFESSIONAL”</a:t>
            </a:r>
          </a:p>
          <a:p>
            <a:pPr algn="ctr">
              <a:defRPr/>
            </a:pPr>
            <a:r>
              <a:rPr lang="pl-PL" altLang="pl-PL" sz="800" dirty="0">
                <a:latin typeface="Arial Narrow" panose="020B0606020202030204" pitchFamily="34" charset="0"/>
              </a:rPr>
              <a:t>ul. Krakowska 29, 50-424 Wrocław :: tel. </a:t>
            </a:r>
            <a:r>
              <a:rPr lang="en-US" altLang="pl-PL" sz="800" dirty="0">
                <a:latin typeface="Arial Narrow" panose="020B0606020202030204" pitchFamily="34" charset="0"/>
              </a:rPr>
              <a:t>(+71) 798 48 40 :: </a:t>
            </a:r>
            <a:r>
              <a:rPr lang="en-US" altLang="pl-PL" sz="800" dirty="0" err="1">
                <a:latin typeface="Arial Narrow" panose="020B0606020202030204" pitchFamily="34" charset="0"/>
              </a:rPr>
              <a:t>faks</a:t>
            </a:r>
            <a:r>
              <a:rPr lang="en-US" altLang="pl-PL" sz="800" dirty="0">
                <a:latin typeface="Arial Narrow" panose="020B0606020202030204" pitchFamily="34" charset="0"/>
              </a:rPr>
              <a:t> (+71) 798 48 48 :: e-mail: </a:t>
            </a:r>
            <a:r>
              <a:rPr lang="pl-PL" altLang="pl-PL" sz="800" dirty="0" err="1">
                <a:latin typeface="Arial Narrow" panose="020B0606020202030204" pitchFamily="34" charset="0"/>
              </a:rPr>
              <a:t>camp</a:t>
            </a:r>
            <a:r>
              <a:rPr lang="en-US" altLang="pl-PL" sz="800" dirty="0">
                <a:latin typeface="Arial Narrow" panose="020B0606020202030204" pitchFamily="34" charset="0"/>
              </a:rPr>
              <a:t>@it</a:t>
            </a:r>
            <a:r>
              <a:rPr lang="pl-PL" altLang="pl-PL" sz="800" dirty="0">
                <a:latin typeface="Arial Narrow" panose="020B0606020202030204" pitchFamily="34" charset="0"/>
              </a:rPr>
              <a:t>-</a:t>
            </a:r>
            <a:r>
              <a:rPr lang="pl-PL" altLang="pl-PL" sz="800" dirty="0" err="1">
                <a:latin typeface="Arial Narrow" panose="020B0606020202030204" pitchFamily="34" charset="0"/>
              </a:rPr>
              <a:t>professional</a:t>
            </a:r>
            <a:r>
              <a:rPr lang="en-US" altLang="pl-PL" sz="800" dirty="0">
                <a:latin typeface="Arial Narrow" panose="020B0606020202030204" pitchFamily="34" charset="0"/>
              </a:rPr>
              <a:t>.pl :: www.</a:t>
            </a:r>
            <a:r>
              <a:rPr lang="pl-PL" altLang="pl-PL" sz="800" dirty="0" err="1">
                <a:latin typeface="Arial Narrow" panose="020B0606020202030204" pitchFamily="34" charset="0"/>
              </a:rPr>
              <a:t>security</a:t>
            </a:r>
            <a:r>
              <a:rPr lang="en-US" altLang="pl-PL" sz="800" dirty="0">
                <a:latin typeface="Arial Narrow" panose="020B0606020202030204" pitchFamily="34" charset="0"/>
              </a:rPr>
              <a:t>.it</a:t>
            </a:r>
            <a:r>
              <a:rPr lang="pl-PL" altLang="pl-PL" sz="800" dirty="0">
                <a:latin typeface="Arial Narrow" panose="020B0606020202030204" pitchFamily="34" charset="0"/>
              </a:rPr>
              <a:t>-</a:t>
            </a:r>
            <a:r>
              <a:rPr lang="pl-PL" altLang="pl-PL" sz="800" dirty="0" err="1">
                <a:latin typeface="Arial Narrow" panose="020B0606020202030204" pitchFamily="34" charset="0"/>
              </a:rPr>
              <a:t>professional</a:t>
            </a:r>
            <a:r>
              <a:rPr lang="en-US" altLang="pl-PL" sz="800" dirty="0">
                <a:latin typeface="Arial Narrow" panose="020B0606020202030204" pitchFamily="34" charset="0"/>
              </a:rPr>
              <a:t>.pl</a:t>
            </a:r>
            <a:endParaRPr lang="pl-PL" sz="8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30460B-D961-1F77-9F68-2B095E906C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283200" y="9860400"/>
            <a:ext cx="482704" cy="446400"/>
          </a:xfrm>
          <a:prstGeom prst="rect">
            <a:avLst/>
          </a:prstGeom>
        </p:spPr>
        <p:txBody>
          <a:bodyPr vert="horz" lIns="90000" tIns="46800" rIns="90000" bIns="46800" rtlCol="0" anchor="b"/>
          <a:lstStyle>
            <a:lvl1pPr algn="r">
              <a:defRPr sz="1300"/>
            </a:lvl1pPr>
          </a:lstStyle>
          <a:p>
            <a:pPr algn="ctr"/>
            <a:fld id="{DAE0972C-A60A-4096-B44E-BC40B07344D7}" type="slidenum">
              <a:rPr lang="pl-PL" sz="8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agłówka 5">
            <a:extLst>
              <a:ext uri="{FF2B5EF4-FFF2-40B4-BE49-F238E27FC236}">
                <a16:creationId xmlns:a16="http://schemas.microsoft.com/office/drawing/2014/main" id="{33D97CCE-EAB2-3468-85C3-0873FF2965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72800"/>
            <a:ext cx="7099200" cy="511200"/>
          </a:xfrm>
          <a:prstGeom prst="rect">
            <a:avLst/>
          </a:prstGeom>
        </p:spPr>
        <p:txBody>
          <a:bodyPr vert="horz" lIns="90000" tIns="46800" rIns="90000" bIns="46800" rtlCol="0"/>
          <a:lstStyle>
            <a:lvl1pPr algn="l">
              <a:defRPr sz="1300"/>
            </a:lvl1pPr>
          </a:lstStyle>
          <a:p>
            <a:pPr algn="ctr">
              <a:defRPr/>
            </a:pPr>
            <a:r>
              <a:rPr lang="pl-PL" sz="1000" dirty="0">
                <a:latin typeface="Arial Narrow" panose="020B0606020202030204" pitchFamily="34" charset="0"/>
              </a:rPr>
              <a:t>IT PROFESSIONAL SECURITY CAMP</a:t>
            </a:r>
            <a:endParaRPr lang="pl-PL" altLang="pl-PL" sz="1000" dirty="0"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pl-PL" altLang="pl-PL" sz="1000" dirty="0">
                <a:latin typeface="Arial Narrow" panose="020B0606020202030204" pitchFamily="34" charset="0"/>
              </a:rPr>
              <a:t>______________________________________________________________________________________________________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3221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793AA0D4-7D83-466C-AE48-C8448E7A4993}" type="datetimeFigureOut">
              <a:rPr lang="pl-PL" smtClean="0"/>
              <a:t>19.09.2024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06048A8C-F651-44A0-AF41-F502FBCF35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04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9448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80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78FE4-DA45-852D-5B95-6AB1D587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6D4FF09-F97A-5E40-6DFD-0F8879460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3ABD70F-0C00-AB0A-7897-F9DC4F36E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D087FB-51DE-7EBD-A3B9-95A1ED46FF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777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96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596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Zoom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90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27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59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12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6827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[Click] </a:t>
            </a:r>
          </a:p>
          <a:p>
            <a:r>
              <a:rPr lang="pl-PL" dirty="0"/>
              <a:t>[Click] Next Slide</a:t>
            </a:r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145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48A8C-F651-44A0-AF41-F502FBCF35AE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82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C007-CA31-4D49-A720-6BBEF8B0CB21}" type="datetime1">
              <a:rPr lang="pl-PL" smtClean="0"/>
              <a:t>19.09.2024</a:t>
            </a:fld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49B7E3-E8A8-CFE6-98D7-EDEE572C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7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047B-43AF-48FA-90F2-DB9082AFDABF}" type="datetime1">
              <a:rPr lang="pl-PL" smtClean="0"/>
              <a:t>19.09.2024</a:t>
            </a:fld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3E2B30-E2E6-7694-C634-9076DE2E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6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07A2918E-8795-9BFD-38CC-2274AFC25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06C3EC35-3451-68E3-4405-8092B9BBB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EEE1-4B6B-4CBE-8AF5-D27A4FE0C1FC}" type="datetime1">
              <a:rPr lang="pl-PL" smtClean="0"/>
              <a:t>19.09.2024</a:t>
            </a:fld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88C007-9F85-2964-36EC-F4463832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914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D5EEE771-B0E9-482F-9002-F9328B779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296639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296639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CCE1-72C2-43B3-82CB-4FEEB1CFCAD2}" type="datetime1">
              <a:rPr lang="pl-PL" smtClean="0"/>
              <a:t>19.09.2024</a:t>
            </a:fld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732A82-4ADC-C6E1-3F47-9FE64ACF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07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F334D22D-88D5-1112-1FEE-AF5FBD15E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537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AB34356-0347-4562-88F7-E8EA4273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1" y="272759"/>
            <a:ext cx="8316158" cy="740654"/>
          </a:xfrm>
          <a:prstGeom prst="rect">
            <a:avLst/>
          </a:prstGeom>
        </p:spPr>
        <p:txBody>
          <a:bodyPr/>
          <a:lstStyle>
            <a:lvl1pPr algn="ctr">
              <a:defRPr b="0" spc="225">
                <a:solidFill>
                  <a:srgbClr val="022B3A"/>
                </a:solidFill>
                <a:latin typeface="Raleway Black" panose="020B0A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74DF7D-6D19-48ED-B436-41E34717C8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338" y="1181101"/>
            <a:ext cx="8315325" cy="5191125"/>
          </a:xfrm>
          <a:prstGeom prst="rect">
            <a:avLst/>
          </a:prstGeo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A1C107E-208A-DF99-F4E8-45183FC3EF4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97266" y="6623050"/>
            <a:ext cx="1618892" cy="234950"/>
          </a:xfrm>
          <a:prstGeom prst="rect">
            <a:avLst/>
          </a:prstGeom>
        </p:spPr>
        <p:txBody>
          <a:bodyPr/>
          <a:lstStyle>
            <a:lvl1pPr algn="ctr">
              <a:defRPr lang="pl-PL" sz="900" b="0" i="0" u="none" strike="noStrike" kern="1200" cap="none" smtClean="0">
                <a:solidFill>
                  <a:srgbClr val="1F7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  <a:ea typeface="+mn-ea"/>
                <a:cs typeface="+mn-cs"/>
                <a:sym typeface="Arial"/>
              </a:defRPr>
            </a:lvl1pPr>
          </a:lstStyle>
          <a:p>
            <a:fld id="{637F5738-2DD3-49F4-9F2D-9901DBC7F5F1}" type="datetime1">
              <a:rPr lang="pl-PL" smtClean="0"/>
              <a:t>19.09.2024</a:t>
            </a:fld>
            <a:endParaRPr lang="pl-PL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BB5697-4FAC-C0B0-7131-518E416B8D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" y="6623050"/>
            <a:ext cx="6587786" cy="234950"/>
          </a:xfrm>
          <a:prstGeom prst="rect">
            <a:avLst/>
          </a:prstGeom>
        </p:spPr>
        <p:txBody>
          <a:bodyPr/>
          <a:lstStyle>
            <a:lvl1pPr algn="ctr">
              <a:defRPr lang="en-US" sz="900" kern="1200" smtClean="0">
                <a:solidFill>
                  <a:srgbClr val="1F7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  <a:ea typeface="+mn-ea"/>
                <a:cs typeface="+mn-cs"/>
              </a:defRPr>
            </a:lvl1pPr>
          </a:lstStyle>
          <a:p>
            <a:r>
              <a:rPr lang="pl-PL">
                <a:solidFill>
                  <a:srgbClr val="1F7A8C"/>
                </a:solidFill>
              </a:rPr>
              <a:t>64 spotkanie Microsoft Azure User Group Poland w Warszawie</a:t>
            </a:r>
            <a:endParaRPr lang="en-US" dirty="0">
              <a:solidFill>
                <a:srgbClr val="1F7A8C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F269F71-9A6A-CD94-68AB-DA93178BD5D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16157" y="6623050"/>
            <a:ext cx="684968" cy="234950"/>
          </a:xfrm>
          <a:prstGeom prst="rect">
            <a:avLst/>
          </a:prstGeom>
        </p:spPr>
        <p:txBody>
          <a:bodyPr/>
          <a:lstStyle>
            <a:lvl1pPr algn="r">
              <a:defRPr lang="en-US" sz="900" b="0" i="0" u="none" strike="noStrike" kern="1200" cap="none" smtClean="0">
                <a:solidFill>
                  <a:srgbClr val="1F7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  <a:ea typeface="+mn-ea"/>
                <a:cs typeface="+mn-cs"/>
                <a:sym typeface="Arial"/>
              </a:defRPr>
            </a:lvl1pPr>
          </a:lstStyle>
          <a:p>
            <a:fld id="{B43B6D24-7B18-4131-9DDA-237D7E72D28E}" type="slidenum">
              <a:rPr lang="pl-PL" smtClean="0"/>
              <a:pPr/>
              <a:t>‹#›</a:t>
            </a:fld>
            <a:endParaRPr lang="pl-PL" dirty="0"/>
          </a:p>
        </p:txBody>
      </p:sp>
      <p:cxnSp>
        <p:nvCxnSpPr>
          <p:cNvPr id="12" name="Straight Connector 5">
            <a:extLst>
              <a:ext uri="{FF2B5EF4-FFF2-40B4-BE49-F238E27FC236}">
                <a16:creationId xmlns:a16="http://schemas.microsoft.com/office/drawing/2014/main" id="{73B948C5-8E57-3CAE-2CCB-33894D3D2D22}"/>
              </a:ext>
            </a:extLst>
          </p:cNvPr>
          <p:cNvCxnSpPr>
            <a:cxnSpLocks/>
          </p:cNvCxnSpPr>
          <p:nvPr userDrawn="1"/>
        </p:nvCxnSpPr>
        <p:spPr>
          <a:xfrm>
            <a:off x="0" y="6556668"/>
            <a:ext cx="9144000" cy="1295"/>
          </a:xfrm>
          <a:prstGeom prst="line">
            <a:avLst/>
          </a:prstGeom>
          <a:ln>
            <a:solidFill>
              <a:srgbClr val="E1E5F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70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3655"/>
            <a:ext cx="7772400" cy="2145571"/>
          </a:xfrm>
        </p:spPr>
        <p:txBody>
          <a:bodyPr anchor="ctr"/>
          <a:lstStyle>
            <a:lvl1pPr algn="l">
              <a:defRPr sz="2800" b="1"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19226"/>
            <a:ext cx="7772400" cy="82365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9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6C82A55F-187B-19E1-C473-DDF317F156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3655"/>
            <a:ext cx="7772400" cy="2145571"/>
          </a:xfrm>
        </p:spPr>
        <p:txBody>
          <a:bodyPr anchor="ctr"/>
          <a:lstStyle>
            <a:lvl1pPr algn="l">
              <a:defRPr sz="2800" b="1"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19226"/>
            <a:ext cx="7772400" cy="82365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C0DE-53EF-4845-B405-173CA3113798}" type="datetime1">
              <a:rPr lang="pl-PL" smtClean="0"/>
              <a:t>19.09.2024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7478E-8F5F-453C-B412-BBEC6F2AC1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042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F6A0592D-B51C-31EA-05EC-24D9377FF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+mn-lt"/>
              </a:defRPr>
            </a:lvl1pPr>
            <a:lvl2pPr>
              <a:spcBef>
                <a:spcPts val="0"/>
              </a:spcBef>
              <a:defRPr>
                <a:latin typeface="+mn-lt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D8ED7-A94D-4C0B-B606-CDCC611C8F4B}" type="datetime1">
              <a:rPr lang="pl-PL" smtClean="0"/>
              <a:t>19.09.2024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5886405"/>
            <a:ext cx="20574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354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485C50B1-7514-5449-D46A-43875D235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70027"/>
            <a:ext cx="7886700" cy="2852737"/>
          </a:xfrm>
        </p:spPr>
        <p:txBody>
          <a:bodyPr anchor="b"/>
          <a:lstStyle>
            <a:lvl1pPr>
              <a:defRPr sz="2800"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227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133E-CC99-4F13-8B50-7236A9121F10}" type="datetime1">
              <a:rPr lang="pl-PL" smtClean="0"/>
              <a:t>19.09.2024</a:t>
            </a:fld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AA6E58-52B6-55A7-609C-2E7F8EC4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76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3DF2FB5A-C586-8C20-FFF8-B44A0B09F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0674"/>
            <a:ext cx="7886700" cy="1325563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79856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79856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0A32-3918-40E2-A722-916D0C7F2F8A}" type="datetime1">
              <a:rPr lang="pl-PL" smtClean="0"/>
              <a:t>19.09.2024</a:t>
            </a:fld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C4D7B9-FA4A-E335-F464-8ABD6B5B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94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4D55BAFF-FD1F-35D9-88AF-226BF6554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1316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13163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E7BC2-BE2B-476F-B396-9BD29C3A952B}" type="datetime1">
              <a:rPr lang="pl-PL" smtClean="0"/>
              <a:t>19.09.2024</a:t>
            </a:fld>
            <a:endParaRPr lang="pl-PL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B310FE4-CD6A-1FB1-9AF2-0936AB2C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04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F9CE802E-E42E-3352-C708-4FAEAEAEF7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50E6-3FEE-4BDB-B869-CE8077D61982}" type="datetime1">
              <a:rPr lang="pl-PL" smtClean="0"/>
              <a:t>19.09.2024</a:t>
            </a:fld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ACE00-4493-9296-CC8A-5F78DA48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16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04B00BCF-A0A1-8975-3839-90365458A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16" r="8816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67062-AC2B-4F9C-A68A-C521F07ADDD5}" type="datetime1">
              <a:rPr lang="pl-PL" smtClean="0"/>
              <a:t>19.09.2024</a:t>
            </a:fld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3C7BEB-34C2-CF14-298E-1A3C033C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9252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37478E-8F5F-453C-B412-BBEC6F2AC1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55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16E4C-FD84-4950-8FDB-A1A501418E65}" type="datetime1">
              <a:rPr lang="pl-PL" smtClean="0"/>
              <a:t>19.09.2024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89168" y="5836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3465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170" userDrawn="1">
          <p15:clr>
            <a:srgbClr val="F26B43"/>
          </p15:clr>
        </p15:guide>
        <p15:guide id="4" pos="621" userDrawn="1">
          <p15:clr>
            <a:srgbClr val="F26B43"/>
          </p15:clr>
        </p15:guide>
        <p15:guide id="5" pos="1073" userDrawn="1">
          <p15:clr>
            <a:srgbClr val="F26B43"/>
          </p15:clr>
        </p15:guide>
        <p15:guide id="6" pos="1525" userDrawn="1">
          <p15:clr>
            <a:srgbClr val="F26B43"/>
          </p15:clr>
        </p15:guide>
        <p15:guide id="7" pos="1976" userDrawn="1">
          <p15:clr>
            <a:srgbClr val="F26B43"/>
          </p15:clr>
        </p15:guide>
        <p15:guide id="8" pos="2428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pos="3331" userDrawn="1">
          <p15:clr>
            <a:srgbClr val="F26B43"/>
          </p15:clr>
        </p15:guide>
        <p15:guide id="11" pos="3783" userDrawn="1">
          <p15:clr>
            <a:srgbClr val="F26B43"/>
          </p15:clr>
        </p15:guide>
        <p15:guide id="12" pos="4234" userDrawn="1">
          <p15:clr>
            <a:srgbClr val="F26B43"/>
          </p15:clr>
        </p15:guide>
        <p15:guide id="13" pos="4686" userDrawn="1">
          <p15:clr>
            <a:srgbClr val="F26B43"/>
          </p15:clr>
        </p15:guide>
        <p15:guide id="14" pos="5138" userDrawn="1">
          <p15:clr>
            <a:srgbClr val="F26B43"/>
          </p15:clr>
        </p15:guide>
        <p15:guide id="15" pos="5589" userDrawn="1">
          <p15:clr>
            <a:srgbClr val="F26B43"/>
          </p15:clr>
        </p15:guide>
        <p15:guide id="16" orient="horz" userDrawn="1">
          <p15:clr>
            <a:srgbClr val="F26B43"/>
          </p15:clr>
        </p15:guide>
        <p15:guide id="17" orient="horz" pos="4320" userDrawn="1">
          <p15:clr>
            <a:srgbClr val="F26B43"/>
          </p15:clr>
        </p15:guide>
        <p15:guide id="18" orient="horz" pos="170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0" orient="horz" pos="41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0.png"/><Relationship Id="rId18" Type="http://schemas.openxmlformats.org/officeDocument/2006/relationships/slide" Target="slide20.xml"/><Relationship Id="rId26" Type="http://schemas.openxmlformats.org/officeDocument/2006/relationships/image" Target="../media/image29.png"/><Relationship Id="rId3" Type="http://schemas.microsoft.com/office/2007/relationships/hdphoto" Target="../media/hdphoto2.wdp"/><Relationship Id="rId21" Type="http://schemas.openxmlformats.org/officeDocument/2006/relationships/slide" Target="slide23.xml"/><Relationship Id="rId34" Type="http://schemas.openxmlformats.org/officeDocument/2006/relationships/image" Target="../media/image320.png"/><Relationship Id="rId7" Type="http://schemas.openxmlformats.org/officeDocument/2006/relationships/image" Target="../media/image230.png"/><Relationship Id="rId12" Type="http://schemas.openxmlformats.org/officeDocument/2006/relationships/slide" Target="slide16.xml"/><Relationship Id="rId17" Type="http://schemas.openxmlformats.org/officeDocument/2006/relationships/image" Target="../media/image26.png"/><Relationship Id="rId25" Type="http://schemas.openxmlformats.org/officeDocument/2006/relationships/image" Target="../media/image290.png"/><Relationship Id="rId33" Type="http://schemas.openxmlformats.org/officeDocument/2006/relationships/slide" Target="slide34.xml"/><Relationship Id="rId2" Type="http://schemas.openxmlformats.org/officeDocument/2006/relationships/image" Target="../media/image20.png"/><Relationship Id="rId16" Type="http://schemas.openxmlformats.org/officeDocument/2006/relationships/image" Target="../media/image260.pn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4.png"/><Relationship Id="rId24" Type="http://schemas.openxmlformats.org/officeDocument/2006/relationships/slide" Target="slide25.xml"/><Relationship Id="rId32" Type="http://schemas.openxmlformats.org/officeDocument/2006/relationships/image" Target="../media/image31.png"/><Relationship Id="rId5" Type="http://schemas.openxmlformats.org/officeDocument/2006/relationships/image" Target="../media/image22.png"/><Relationship Id="rId15" Type="http://schemas.openxmlformats.org/officeDocument/2006/relationships/slide" Target="slide18.xml"/><Relationship Id="rId23" Type="http://schemas.openxmlformats.org/officeDocument/2006/relationships/image" Target="../media/image28.png"/><Relationship Id="rId28" Type="http://schemas.openxmlformats.org/officeDocument/2006/relationships/image" Target="../media/image300.png"/><Relationship Id="rId10" Type="http://schemas.openxmlformats.org/officeDocument/2006/relationships/image" Target="../media/image240.png"/><Relationship Id="rId19" Type="http://schemas.openxmlformats.org/officeDocument/2006/relationships/image" Target="../media/image270.png"/><Relationship Id="rId31" Type="http://schemas.openxmlformats.org/officeDocument/2006/relationships/image" Target="../media/image310.png"/><Relationship Id="rId4" Type="http://schemas.openxmlformats.org/officeDocument/2006/relationships/image" Target="../media/image21.jpeg"/><Relationship Id="rId9" Type="http://schemas.openxmlformats.org/officeDocument/2006/relationships/slide" Target="slide13.xml"/><Relationship Id="rId14" Type="http://schemas.openxmlformats.org/officeDocument/2006/relationships/image" Target="../media/image25.png"/><Relationship Id="rId22" Type="http://schemas.openxmlformats.org/officeDocument/2006/relationships/image" Target="../media/image280.png"/><Relationship Id="rId27" Type="http://schemas.openxmlformats.org/officeDocument/2006/relationships/slide" Target="slide29.xml"/><Relationship Id="rId30" Type="http://schemas.openxmlformats.org/officeDocument/2006/relationships/slide" Target="slide31.xml"/><Relationship Id="rId8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5.jp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.jpe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15.jp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58.png"/><Relationship Id="rId12" Type="http://schemas.openxmlformats.org/officeDocument/2006/relationships/image" Target="../media/image51.sv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50.png"/><Relationship Id="rId5" Type="http://schemas.openxmlformats.org/officeDocument/2006/relationships/image" Target="../media/image56.png"/><Relationship Id="rId15" Type="http://schemas.openxmlformats.org/officeDocument/2006/relationships/image" Target="../media/image49.svg"/><Relationship Id="rId10" Type="http://schemas.openxmlformats.org/officeDocument/2006/relationships/image" Target="../media/image53.svg"/><Relationship Id="rId4" Type="http://schemas.openxmlformats.org/officeDocument/2006/relationships/image" Target="../media/image15.jpg"/><Relationship Id="rId9" Type="http://schemas.openxmlformats.org/officeDocument/2006/relationships/image" Target="../media/image52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5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image" Target="../media/image59.svg"/><Relationship Id="rId4" Type="http://schemas.openxmlformats.org/officeDocument/2006/relationships/image" Target="../media/image15.jp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5.jp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4.png"/><Relationship Id="rId5" Type="http://schemas.openxmlformats.org/officeDocument/2006/relationships/image" Target="../media/image51.svg"/><Relationship Id="rId10" Type="http://schemas.openxmlformats.org/officeDocument/2006/relationships/image" Target="../media/image63.svg"/><Relationship Id="rId4" Type="http://schemas.openxmlformats.org/officeDocument/2006/relationships/image" Target="../media/image50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09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glowing cloud&#10;&#10;Description automatically generated">
            <a:extLst>
              <a:ext uri="{FF2B5EF4-FFF2-40B4-BE49-F238E27FC236}">
                <a16:creationId xmlns:a16="http://schemas.microsoft.com/office/drawing/2014/main" id="{8E3D15A1-6F74-D5F1-F585-D1B3D18F6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99" y="0"/>
            <a:ext cx="9778049" cy="6857999"/>
          </a:xfrm>
          <a:prstGeom prst="rect">
            <a:avLst/>
          </a:prstGeom>
        </p:spPr>
      </p:pic>
      <p:sp useBgFill="1">
        <p:nvSpPr>
          <p:cNvPr id="37" name="Oval 36">
            <a:extLst>
              <a:ext uri="{FF2B5EF4-FFF2-40B4-BE49-F238E27FC236}">
                <a16:creationId xmlns:a16="http://schemas.microsoft.com/office/drawing/2014/main" id="{A43DA7E3-665A-0F08-D569-6F5A71233485}"/>
              </a:ext>
            </a:extLst>
          </p:cNvPr>
          <p:cNvSpPr/>
          <p:nvPr/>
        </p:nvSpPr>
        <p:spPr>
          <a:xfrm>
            <a:off x="1165406" y="1754566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38" name="Oval 37">
            <a:extLst>
              <a:ext uri="{FF2B5EF4-FFF2-40B4-BE49-F238E27FC236}">
                <a16:creationId xmlns:a16="http://schemas.microsoft.com/office/drawing/2014/main" id="{087C8113-CC73-DE87-EB1E-B3FB3F073B0F}"/>
              </a:ext>
            </a:extLst>
          </p:cNvPr>
          <p:cNvSpPr/>
          <p:nvPr/>
        </p:nvSpPr>
        <p:spPr>
          <a:xfrm>
            <a:off x="2598703" y="1754566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39" name="Oval 38">
            <a:extLst>
              <a:ext uri="{FF2B5EF4-FFF2-40B4-BE49-F238E27FC236}">
                <a16:creationId xmlns:a16="http://schemas.microsoft.com/office/drawing/2014/main" id="{B5419885-3BE8-7E21-DBC0-CA8D131556D0}"/>
              </a:ext>
            </a:extLst>
          </p:cNvPr>
          <p:cNvSpPr/>
          <p:nvPr/>
        </p:nvSpPr>
        <p:spPr>
          <a:xfrm>
            <a:off x="4032000" y="1754566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0" name="Oval 39">
            <a:extLst>
              <a:ext uri="{FF2B5EF4-FFF2-40B4-BE49-F238E27FC236}">
                <a16:creationId xmlns:a16="http://schemas.microsoft.com/office/drawing/2014/main" id="{EC70C683-694E-6579-C4A9-D1D0A60AC144}"/>
              </a:ext>
            </a:extLst>
          </p:cNvPr>
          <p:cNvSpPr/>
          <p:nvPr/>
        </p:nvSpPr>
        <p:spPr>
          <a:xfrm>
            <a:off x="5465297" y="1754566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1" name="Oval 40">
            <a:extLst>
              <a:ext uri="{FF2B5EF4-FFF2-40B4-BE49-F238E27FC236}">
                <a16:creationId xmlns:a16="http://schemas.microsoft.com/office/drawing/2014/main" id="{0044268D-9E7F-7C32-4020-9659881529D6}"/>
              </a:ext>
            </a:extLst>
          </p:cNvPr>
          <p:cNvSpPr/>
          <p:nvPr/>
        </p:nvSpPr>
        <p:spPr>
          <a:xfrm>
            <a:off x="6898593" y="1754566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2" name="Oval 41">
            <a:extLst>
              <a:ext uri="{FF2B5EF4-FFF2-40B4-BE49-F238E27FC236}">
                <a16:creationId xmlns:a16="http://schemas.microsoft.com/office/drawing/2014/main" id="{3C5C3FCD-DCDB-86BF-44A8-5815C67E9E8F}"/>
              </a:ext>
            </a:extLst>
          </p:cNvPr>
          <p:cNvSpPr/>
          <p:nvPr/>
        </p:nvSpPr>
        <p:spPr>
          <a:xfrm>
            <a:off x="1165406" y="4088759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3" name="Oval 42">
            <a:extLst>
              <a:ext uri="{FF2B5EF4-FFF2-40B4-BE49-F238E27FC236}">
                <a16:creationId xmlns:a16="http://schemas.microsoft.com/office/drawing/2014/main" id="{C078254D-1E9D-902A-8163-A23B1312A844}"/>
              </a:ext>
            </a:extLst>
          </p:cNvPr>
          <p:cNvSpPr/>
          <p:nvPr/>
        </p:nvSpPr>
        <p:spPr>
          <a:xfrm>
            <a:off x="2598703" y="4088759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4" name="Oval 43">
            <a:extLst>
              <a:ext uri="{FF2B5EF4-FFF2-40B4-BE49-F238E27FC236}">
                <a16:creationId xmlns:a16="http://schemas.microsoft.com/office/drawing/2014/main" id="{43DEA1E7-0696-47E9-AD53-79762D0F4AEB}"/>
              </a:ext>
            </a:extLst>
          </p:cNvPr>
          <p:cNvSpPr/>
          <p:nvPr/>
        </p:nvSpPr>
        <p:spPr>
          <a:xfrm>
            <a:off x="4032000" y="4088759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5" name="Oval 44">
            <a:extLst>
              <a:ext uri="{FF2B5EF4-FFF2-40B4-BE49-F238E27FC236}">
                <a16:creationId xmlns:a16="http://schemas.microsoft.com/office/drawing/2014/main" id="{0847119E-A00B-2A64-11DF-802725080C46}"/>
              </a:ext>
            </a:extLst>
          </p:cNvPr>
          <p:cNvSpPr/>
          <p:nvPr/>
        </p:nvSpPr>
        <p:spPr>
          <a:xfrm>
            <a:off x="5465297" y="4088759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 useBgFill="1">
        <p:nvSpPr>
          <p:cNvPr id="46" name="Oval 45">
            <a:extLst>
              <a:ext uri="{FF2B5EF4-FFF2-40B4-BE49-F238E27FC236}">
                <a16:creationId xmlns:a16="http://schemas.microsoft.com/office/drawing/2014/main" id="{5695CA40-7A86-139B-B7F3-F5899A78D581}"/>
              </a:ext>
            </a:extLst>
          </p:cNvPr>
          <p:cNvSpPr/>
          <p:nvPr/>
        </p:nvSpPr>
        <p:spPr>
          <a:xfrm>
            <a:off x="6898593" y="4088759"/>
            <a:ext cx="1080000" cy="108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9" name="Section Zoom 48">
                <a:extLst>
                  <a:ext uri="{FF2B5EF4-FFF2-40B4-BE49-F238E27FC236}">
                    <a16:creationId xmlns:a16="http://schemas.microsoft.com/office/drawing/2014/main" id="{53CF5BFE-C104-11DB-5A15-98A4BBCEBD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8878953"/>
                  </p:ext>
                </p:extLst>
              </p:nvPr>
            </p:nvGraphicFramePr>
            <p:xfrm>
              <a:off x="1260906" y="1961191"/>
              <a:ext cx="889000" cy="666750"/>
            </p:xfrm>
            <a:graphic>
              <a:graphicData uri="http://schemas.microsoft.com/office/powerpoint/2016/sectionzoom">
                <psez:sectionZm>
                  <psez:sectionZmObj sectionId="{E7994F40-BA6E-4A83-B949-51280601F698}">
                    <psez:zmPr id="{F1CCAF1F-D83F-4A2D-A9F9-33B94A48E7A3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9000" cy="66675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9" name="Section Zoom 4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3CF5BFE-C104-11DB-5A15-98A4BBCEBD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0906" y="1961191"/>
                <a:ext cx="889000" cy="666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1" name="Section Zoom 50">
                <a:extLst>
                  <a:ext uri="{FF2B5EF4-FFF2-40B4-BE49-F238E27FC236}">
                    <a16:creationId xmlns:a16="http://schemas.microsoft.com/office/drawing/2014/main" id="{4441ABE9-6878-699B-6A62-079AB6BBB1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1987778"/>
                  </p:ext>
                </p:extLst>
              </p:nvPr>
            </p:nvGraphicFramePr>
            <p:xfrm>
              <a:off x="2694703" y="1961941"/>
              <a:ext cx="887999" cy="666000"/>
            </p:xfrm>
            <a:graphic>
              <a:graphicData uri="http://schemas.microsoft.com/office/powerpoint/2016/sectionzoom">
                <psez:sectionZm>
                  <psez:sectionZmObj sectionId="{731DC827-30D4-4EC8-921A-AD09D2CD7CC9}">
                    <psez:zmPr id="{DCF55437-396E-462E-AD2A-C08DD3B0910A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7999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1" name="Section Zoom 5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441ABE9-6878-699B-6A62-079AB6BBB1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4703" y="1961941"/>
                <a:ext cx="887999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3" name="Section Zoom 52">
                <a:extLst>
                  <a:ext uri="{FF2B5EF4-FFF2-40B4-BE49-F238E27FC236}">
                    <a16:creationId xmlns:a16="http://schemas.microsoft.com/office/drawing/2014/main" id="{5B095A08-C293-6C99-A02F-A7FAEF21CD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4015303"/>
                  </p:ext>
                </p:extLst>
              </p:nvPr>
            </p:nvGraphicFramePr>
            <p:xfrm>
              <a:off x="4128000" y="1961941"/>
              <a:ext cx="888000" cy="666000"/>
            </p:xfrm>
            <a:graphic>
              <a:graphicData uri="http://schemas.microsoft.com/office/powerpoint/2016/sectionzoom">
                <psez:sectionZm>
                  <psez:sectionZmObj sectionId="{3C06B72D-E010-4C69-956A-8FB4810A59B9}">
                    <psez:zmPr id="{AD36AE65-ABE0-4142-9488-00942FD04410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3" name="Section Zoom 5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B095A08-C293-6C99-A02F-A7FAEF21CD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28000" y="1961941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5" name="Section Zoom 54">
                <a:extLst>
                  <a:ext uri="{FF2B5EF4-FFF2-40B4-BE49-F238E27FC236}">
                    <a16:creationId xmlns:a16="http://schemas.microsoft.com/office/drawing/2014/main" id="{03F97E4B-FACE-C624-048D-A7E52CAB82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9831854"/>
                  </p:ext>
                </p:extLst>
              </p:nvPr>
            </p:nvGraphicFramePr>
            <p:xfrm>
              <a:off x="5561513" y="1965122"/>
              <a:ext cx="888000" cy="666000"/>
            </p:xfrm>
            <a:graphic>
              <a:graphicData uri="http://schemas.microsoft.com/office/powerpoint/2016/sectionzoom">
                <psez:sectionZm>
                  <psez:sectionZmObj sectionId="{AC5DC2ED-C3AA-475A-A6E8-CB3D59AA9461}">
                    <psez:zmPr id="{1493677D-95AC-418C-8E2E-AF3820D324EF}" transitionDur="1000" showBg="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5" name="Section Zoom 5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3F97E4B-FACE-C624-048D-A7E52CAB82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61513" y="1965122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7" name="Section Zoom 56">
                <a:extLst>
                  <a:ext uri="{FF2B5EF4-FFF2-40B4-BE49-F238E27FC236}">
                    <a16:creationId xmlns:a16="http://schemas.microsoft.com/office/drawing/2014/main" id="{EB222843-3AA4-6EFC-63CA-9DD5E1D383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0488575"/>
                  </p:ext>
                </p:extLst>
              </p:nvPr>
            </p:nvGraphicFramePr>
            <p:xfrm>
              <a:off x="6994593" y="1961941"/>
              <a:ext cx="888000" cy="666000"/>
            </p:xfrm>
            <a:graphic>
              <a:graphicData uri="http://schemas.microsoft.com/office/powerpoint/2016/sectionzoom">
                <psez:sectionZm>
                  <psez:sectionZmObj sectionId="{DF9F83E5-AED6-494E-AC4E-7838343FBAB0}">
                    <psez:zmPr id="{5A5361C0-37FD-49F5-ACE8-FC4E8702D2ED}" transitionDur="1000" showBg="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7" name="Section Zoom 5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EB222843-3AA4-6EFC-63CA-9DD5E1D383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94593" y="1961941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9" name="Section Zoom 58">
                <a:extLst>
                  <a:ext uri="{FF2B5EF4-FFF2-40B4-BE49-F238E27FC236}">
                    <a16:creationId xmlns:a16="http://schemas.microsoft.com/office/drawing/2014/main" id="{14B81892-E2A3-EEB7-958B-1F1E1F7871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0568910"/>
                  </p:ext>
                </p:extLst>
              </p:nvPr>
            </p:nvGraphicFramePr>
            <p:xfrm>
              <a:off x="1259388" y="4295759"/>
              <a:ext cx="888000" cy="666000"/>
            </p:xfrm>
            <a:graphic>
              <a:graphicData uri="http://schemas.microsoft.com/office/powerpoint/2016/sectionzoom">
                <psez:sectionZm>
                  <psez:sectionZmObj sectionId="{9C9490CB-5276-4685-B078-369BA64C04F6}">
                    <psez:zmPr id="{1F40BC07-D8ED-40B8-8651-DFB6B9CC0549}" transitionDur="1000" showBg="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9" name="Section Zoom 5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14B81892-E2A3-EEB7-958B-1F1E1F7871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59388" y="4295759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1" name="Section Zoom 60">
                <a:extLst>
                  <a:ext uri="{FF2B5EF4-FFF2-40B4-BE49-F238E27FC236}">
                    <a16:creationId xmlns:a16="http://schemas.microsoft.com/office/drawing/2014/main" id="{1F8D29C9-F557-7A79-8FB4-F0A527467F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2242578"/>
                  </p:ext>
                </p:extLst>
              </p:nvPr>
            </p:nvGraphicFramePr>
            <p:xfrm>
              <a:off x="2694703" y="4295759"/>
              <a:ext cx="888000" cy="666000"/>
            </p:xfrm>
            <a:graphic>
              <a:graphicData uri="http://schemas.microsoft.com/office/powerpoint/2016/sectionzoom">
                <psez:sectionZm>
                  <psez:sectionZmObj sectionId="{02D3135C-5E80-4152-B59C-8F0CF925D254}">
                    <psez:zmPr id="{31FED560-26A6-48BA-ACF1-50D9747779AA}" transitionDur="1000" showBg="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1" name="Section Zoom 60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F8D29C9-F557-7A79-8FB4-F0A527467F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94703" y="4295759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3" name="Section Zoom 62">
                <a:extLst>
                  <a:ext uri="{FF2B5EF4-FFF2-40B4-BE49-F238E27FC236}">
                    <a16:creationId xmlns:a16="http://schemas.microsoft.com/office/drawing/2014/main" id="{57F80E9E-6203-7DA7-2A08-D67FC7AB21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4753401"/>
                  </p:ext>
                </p:extLst>
              </p:nvPr>
            </p:nvGraphicFramePr>
            <p:xfrm>
              <a:off x="4128000" y="4295759"/>
              <a:ext cx="888000" cy="666000"/>
            </p:xfrm>
            <a:graphic>
              <a:graphicData uri="http://schemas.microsoft.com/office/powerpoint/2016/sectionzoom">
                <psez:sectionZm>
                  <psez:sectionZmObj sectionId="{F888DFA2-9584-4A21-A406-4F0CB24B5852}">
                    <psez:zmPr id="{C860164D-F359-44BE-8850-3B2DF8B065BC}" transitionDur="1000" showBg="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3" name="Section Zoom 6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57F80E9E-6203-7DA7-2A08-D67FC7AB21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28000" y="4295759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5" name="Section Zoom 64">
                <a:extLst>
                  <a:ext uri="{FF2B5EF4-FFF2-40B4-BE49-F238E27FC236}">
                    <a16:creationId xmlns:a16="http://schemas.microsoft.com/office/drawing/2014/main" id="{B6A9F232-754B-0D52-4971-8C143B1CDD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241964"/>
                  </p:ext>
                </p:extLst>
              </p:nvPr>
            </p:nvGraphicFramePr>
            <p:xfrm>
              <a:off x="5561513" y="4295759"/>
              <a:ext cx="888000" cy="666000"/>
            </p:xfrm>
            <a:graphic>
              <a:graphicData uri="http://schemas.microsoft.com/office/powerpoint/2016/sectionzoom">
                <psez:sectionZm>
                  <psez:sectionZmObj sectionId="{A9B0DDE3-3EEE-4C12-89F8-69E978730162}">
                    <psez:zmPr id="{4DBDB993-ED3A-4896-861B-8DA3243068EA}" transitionDur="1000" showBg="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5" name="Section Zoom 64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B6A9F232-754B-0D52-4971-8C143B1CDD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561513" y="4295759"/>
                <a:ext cx="88800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7" name="Section Zoom 66">
                <a:extLst>
                  <a:ext uri="{FF2B5EF4-FFF2-40B4-BE49-F238E27FC236}">
                    <a16:creationId xmlns:a16="http://schemas.microsoft.com/office/drawing/2014/main" id="{72022439-92C5-2B51-BAC8-ADB2D9C264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2018687"/>
                  </p:ext>
                </p:extLst>
              </p:nvPr>
            </p:nvGraphicFramePr>
            <p:xfrm>
              <a:off x="6995025" y="4295759"/>
              <a:ext cx="888000" cy="666000"/>
            </p:xfrm>
            <a:graphic>
              <a:graphicData uri="http://schemas.microsoft.com/office/powerpoint/2016/sectionzoom">
                <psez:sectionZm>
                  <psez:sectionZmObj sectionId="{9CDB9B76-792B-4D54-ABF8-348CF63BF765}">
                    <psez:zmPr id="{2520E217-37D3-4157-A13E-A027F25159F0}" transitionDur="1000" showBg="0">
                      <p166:blipFill xmlns:p166="http://schemas.microsoft.com/office/powerpoint/2016/6/main">
                        <a:blip r:embed="rId3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000" cy="666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7" name="Section Zoom 66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72022439-92C5-2B51-BAC8-ADB2D9C264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95025" y="4295759"/>
                <a:ext cx="888000" cy="66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5144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pl-PL" sz="17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Jest za darmo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A565FF-452E-41F8-B505-A5E5B780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846" y="7159670"/>
            <a:ext cx="6406307" cy="39665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810F60-336F-875A-A8DB-858C1811A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" t="11517" r="4876" b="8028"/>
          <a:stretch/>
        </p:blipFill>
        <p:spPr>
          <a:xfrm>
            <a:off x="1930400" y="11264900"/>
            <a:ext cx="5168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0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0"/>
            <a:ext cx="1808978" cy="758666"/>
          </a:xfrm>
        </p:spPr>
        <p:txBody>
          <a:bodyPr>
            <a:normAutofit/>
          </a:bodyPr>
          <a:lstStyle/>
          <a:p>
            <a:pPr algn="ctr"/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Jest za darmo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BA66C-6191-E0AD-50FB-DD7E7C3A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46" y="606470"/>
            <a:ext cx="6406307" cy="39665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C195D3-357B-0267-319B-216427B80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" t="11517" r="4876" b="8028"/>
          <a:stretch/>
        </p:blipFill>
        <p:spPr>
          <a:xfrm>
            <a:off x="1930400" y="4711700"/>
            <a:ext cx="5168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40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3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Nie wymaga On-prema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3" name="Picture 2" descr="What is Microsoft Entra Connect">
            <a:extLst>
              <a:ext uri="{FF2B5EF4-FFF2-40B4-BE49-F238E27FC236}">
                <a16:creationId xmlns:a16="http://schemas.microsoft.com/office/drawing/2014/main" id="{9E65F731-0AAE-9868-00CE-DF433F97C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268" r="194" b="1161"/>
          <a:stretch/>
        </p:blipFill>
        <p:spPr bwMode="auto">
          <a:xfrm>
            <a:off x="895865" y="6857999"/>
            <a:ext cx="7407876" cy="52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855596" cy="758666"/>
          </a:xfrm>
        </p:spPr>
        <p:txBody>
          <a:bodyPr>
            <a:normAutofit/>
          </a:bodyPr>
          <a:lstStyle/>
          <a:p>
            <a:pPr algn="ctr"/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Nie wymaga On-prema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5" name="Picture 2" descr="What is Microsoft Entra Connect">
            <a:extLst>
              <a:ext uri="{FF2B5EF4-FFF2-40B4-BE49-F238E27FC236}">
                <a16:creationId xmlns:a16="http://schemas.microsoft.com/office/drawing/2014/main" id="{8BED3232-1AE5-16E3-5CC6-77CA13FD7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268" r="194" b="1161"/>
          <a:stretch/>
        </p:blipFill>
        <p:spPr bwMode="auto">
          <a:xfrm>
            <a:off x="895865" y="642551"/>
            <a:ext cx="7407876" cy="52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0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7A8EC826-61FA-C2BA-00F1-9D78360F1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F1D4F12-CC6F-C19F-73E9-F16AF547AE82}"/>
              </a:ext>
            </a:extLst>
          </p:cNvPr>
          <p:cNvSpPr txBox="1">
            <a:spLocks/>
          </p:cNvSpPr>
          <p:nvPr/>
        </p:nvSpPr>
        <p:spPr>
          <a:xfrm>
            <a:off x="0" y="984112"/>
            <a:ext cx="11087100" cy="46588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latin typeface="Raleway" pitchFamily="2" charset="-18"/>
              </a:rPr>
              <a:t>Microsoft Entra Connect Sync</a:t>
            </a:r>
          </a:p>
          <a:p>
            <a:pPr lvl="1"/>
            <a:r>
              <a:rPr lang="pl-PL" sz="1600" dirty="0">
                <a:latin typeface="Raleway" pitchFamily="2" charset="-18"/>
              </a:rPr>
              <a:t>Cloud only Account – </a:t>
            </a:r>
            <a:r>
              <a:rPr lang="pl-PL" sz="1600" b="1" dirty="0">
                <a:latin typeface="Raleway" pitchFamily="2" charset="-18"/>
              </a:rPr>
              <a:t>Sync_*****@****.on.Microsoft.com</a:t>
            </a:r>
          </a:p>
          <a:p>
            <a:pPr lvl="1"/>
            <a:r>
              <a:rPr lang="pl-PL" sz="1600" dirty="0">
                <a:latin typeface="Raleway" pitchFamily="2" charset="-18"/>
              </a:rPr>
              <a:t>AD Account – </a:t>
            </a:r>
            <a:r>
              <a:rPr lang="pl-PL" sz="1600" b="1" dirty="0">
                <a:latin typeface="Raleway" pitchFamily="2" charset="-18"/>
              </a:rPr>
              <a:t>MSOL_***</a:t>
            </a:r>
          </a:p>
          <a:p>
            <a:pPr lvl="1"/>
            <a:r>
              <a:rPr lang="pl-PL" sz="1600" dirty="0">
                <a:latin typeface="Raleway" pitchFamily="2" charset="-18"/>
              </a:rPr>
              <a:t>Synchronisation service</a:t>
            </a:r>
          </a:p>
          <a:p>
            <a:pPr lvl="1"/>
            <a:endParaRPr lang="pl-PL" sz="1600" dirty="0">
              <a:latin typeface="Raleway" pitchFamily="2" charset="-18"/>
            </a:endParaRPr>
          </a:p>
          <a:p>
            <a:r>
              <a:rPr lang="pl-PL" sz="1800" dirty="0">
                <a:latin typeface="Raleway" pitchFamily="2" charset="-18"/>
              </a:rPr>
              <a:t>Hardening</a:t>
            </a:r>
          </a:p>
          <a:p>
            <a:pPr lvl="1"/>
            <a:r>
              <a:rPr lang="pl-PL" sz="1600" dirty="0">
                <a:latin typeface="Raleway" pitchFamily="2" charset="-18"/>
              </a:rPr>
              <a:t>CA Policy</a:t>
            </a:r>
            <a:endParaRPr lang="pl-PL" sz="1600" b="1" dirty="0">
              <a:latin typeface="Raleway" pitchFamily="2" charset="-18"/>
            </a:endParaRPr>
          </a:p>
          <a:p>
            <a:pPr lvl="1"/>
            <a:r>
              <a:rPr lang="pl-PL" sz="1600" dirty="0">
                <a:latin typeface="Raleway" pitchFamily="2" charset="-18"/>
              </a:rPr>
              <a:t>Logs – </a:t>
            </a:r>
            <a:r>
              <a:rPr lang="pl-PL" sz="1600" b="1" dirty="0">
                <a:latin typeface="Raleway" pitchFamily="2" charset="-18"/>
              </a:rPr>
              <a:t>AuditLogs, tracking changes on accounts</a:t>
            </a:r>
          </a:p>
          <a:p>
            <a:pPr lvl="1"/>
            <a:r>
              <a:rPr lang="pl-PL" sz="1600" dirty="0">
                <a:latin typeface="Raleway" pitchFamily="2" charset="-18"/>
              </a:rPr>
              <a:t>AD Setup – </a:t>
            </a:r>
            <a:r>
              <a:rPr lang="pl-PL" sz="1600" b="1" dirty="0">
                <a:latin typeface="Raleway" pitchFamily="2" charset="-18"/>
              </a:rPr>
              <a:t>Replicate Directory Changes, </a:t>
            </a:r>
            <a:br>
              <a:rPr lang="pl-PL" sz="1600" b="1" dirty="0">
                <a:latin typeface="Raleway" pitchFamily="2" charset="-18"/>
              </a:rPr>
            </a:br>
            <a:r>
              <a:rPr lang="pl-PL" sz="1600" b="1" dirty="0">
                <a:latin typeface="Raleway" pitchFamily="2" charset="-18"/>
              </a:rPr>
              <a:t>	 	  Replicate Directory Changes All</a:t>
            </a:r>
          </a:p>
          <a:p>
            <a:pPr lvl="1"/>
            <a:r>
              <a:rPr lang="pl-PL" sz="1600" dirty="0">
                <a:latin typeface="Raleway" pitchFamily="2" charset="-18"/>
              </a:rPr>
              <a:t>Protected Users</a:t>
            </a:r>
          </a:p>
          <a:p>
            <a:pPr lvl="1"/>
            <a:r>
              <a:rPr lang="pl-PL" sz="1600" dirty="0">
                <a:latin typeface="Raleway" pitchFamily="2" charset="-18"/>
              </a:rPr>
              <a:t>MDI – </a:t>
            </a:r>
            <a:r>
              <a:rPr lang="pl-PL" sz="1600" b="1" dirty="0">
                <a:latin typeface="Raleway" pitchFamily="2" charset="-18"/>
              </a:rPr>
              <a:t>Monitoring for DCSync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pl-PL" dirty="0"/>
          </a:p>
          <a:p>
            <a:pPr lvl="1"/>
            <a:endParaRPr lang="pl-PL" dirty="0"/>
          </a:p>
          <a:p>
            <a:pPr lvl="1"/>
            <a:endParaRPr lang="pl-PL" dirty="0"/>
          </a:p>
          <a:p>
            <a:pPr lvl="1"/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B939E66-EBEE-7E33-4A5E-127E9E5EA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2148114"/>
            <a:ext cx="3386861" cy="36165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1CC76C0-2335-EC1E-F680-29C49F97B560}"/>
              </a:ext>
            </a:extLst>
          </p:cNvPr>
          <p:cNvSpPr txBox="1">
            <a:spLocks/>
          </p:cNvSpPr>
          <p:nvPr/>
        </p:nvSpPr>
        <p:spPr>
          <a:xfrm>
            <a:off x="161924" y="0"/>
            <a:ext cx="2710815" cy="75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Nie wymaga Onprema</a:t>
            </a:r>
            <a:endParaRPr lang="pl-PL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aleway" pitchFamily="2" charset="-1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6E010F-CB07-DE2F-C96E-DF14B68BF7FF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02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Jest bezpiecznie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3" name="Picture 2" descr="What is Microsoft Entra Connect">
            <a:extLst>
              <a:ext uri="{FF2B5EF4-FFF2-40B4-BE49-F238E27FC236}">
                <a16:creationId xmlns:a16="http://schemas.microsoft.com/office/drawing/2014/main" id="{9E65F731-0AAE-9868-00CE-DF433F97C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268" r="194" b="1161"/>
          <a:stretch/>
        </p:blipFill>
        <p:spPr bwMode="auto">
          <a:xfrm>
            <a:off x="895865" y="6857999"/>
            <a:ext cx="7407876" cy="52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0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Jest bezpiecznie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769A7A90-5CF5-DE75-437D-ACC57A454419}"/>
              </a:ext>
            </a:extLst>
          </p:cNvPr>
          <p:cNvSpPr txBox="1">
            <a:spLocks/>
          </p:cNvSpPr>
          <p:nvPr/>
        </p:nvSpPr>
        <p:spPr>
          <a:xfrm>
            <a:off x="57150" y="1013414"/>
            <a:ext cx="9086850" cy="48729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Raleway" pitchFamily="2" charset="-18"/>
              </a:rPr>
              <a:t>Security Defaults</a:t>
            </a:r>
          </a:p>
          <a:p>
            <a:endParaRPr lang="pl-PL" dirty="0">
              <a:latin typeface="Raleway" pitchFamily="2" charset="-18"/>
            </a:endParaRPr>
          </a:p>
          <a:p>
            <a:r>
              <a:rPr lang="pl-PL" dirty="0">
                <a:latin typeface="Raleway" pitchFamily="2" charset="-18"/>
              </a:rPr>
              <a:t>User Settings</a:t>
            </a:r>
          </a:p>
          <a:p>
            <a:r>
              <a:rPr lang="pl-PL" dirty="0">
                <a:latin typeface="Raleway" pitchFamily="2" charset="-18"/>
              </a:rPr>
              <a:t>Groups Settings</a:t>
            </a:r>
          </a:p>
          <a:p>
            <a:r>
              <a:rPr lang="pl-PL" dirty="0">
                <a:latin typeface="Raleway" pitchFamily="2" charset="-18"/>
              </a:rPr>
              <a:t>App registration</a:t>
            </a:r>
          </a:p>
          <a:p>
            <a:r>
              <a:rPr lang="pl-PL" dirty="0">
                <a:latin typeface="Raleway" pitchFamily="2" charset="-18"/>
              </a:rPr>
              <a:t>Enterprise Apps</a:t>
            </a:r>
          </a:p>
          <a:p>
            <a:r>
              <a:rPr lang="pl-PL" dirty="0">
                <a:latin typeface="Raleway" pitchFamily="2" charset="-18"/>
              </a:rPr>
              <a:t>Diagnostic settings</a:t>
            </a:r>
          </a:p>
          <a:p>
            <a:r>
              <a:rPr lang="pl-PL" dirty="0">
                <a:latin typeface="Raleway" pitchFamily="2" charset="-18"/>
              </a:rPr>
              <a:t>BGA </a:t>
            </a:r>
          </a:p>
        </p:txBody>
      </p:sp>
      <p:pic>
        <p:nvPicPr>
          <p:cNvPr id="11" name="Obraz 8">
            <a:extLst>
              <a:ext uri="{FF2B5EF4-FFF2-40B4-BE49-F238E27FC236}">
                <a16:creationId xmlns:a16="http://schemas.microsoft.com/office/drawing/2014/main" id="{F2A8A7FA-22CD-90D5-85A3-E74486A2C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522" y="944842"/>
            <a:ext cx="6372328" cy="45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3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Dotyczy tylko ludzi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2" name="Picture 2" descr="A block diagram showing the categories of identity types. The categories consist of Workload identities, device identities, and human identities. Workload and device identities are grouped under machine identities.">
            <a:extLst>
              <a:ext uri="{FF2B5EF4-FFF2-40B4-BE49-F238E27FC236}">
                <a16:creationId xmlns:a16="http://schemas.microsoft.com/office/drawing/2014/main" id="{7BF19A0A-D978-1F9F-617C-850B2BCB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4" y="8435136"/>
            <a:ext cx="8457331" cy="300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Dotyczy tylko ludzi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2" name="Picture 2" descr="A block diagram showing the categories of identity types. The categories consist of Workload identities, device identities, and human identities. Workload and device identities are grouped under machine identities.">
            <a:extLst>
              <a:ext uri="{FF2B5EF4-FFF2-40B4-BE49-F238E27FC236}">
                <a16:creationId xmlns:a16="http://schemas.microsoft.com/office/drawing/2014/main" id="{DBE4F1C3-8664-0877-9671-D5405760F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4" y="1539036"/>
            <a:ext cx="8457331" cy="300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9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D87B1F8C-B9B0-4BAF-FFF0-874F44668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1596918"/>
            <a:ext cx="9898380" cy="52610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2701"/>
            <a:ext cx="9144000" cy="5245299"/>
          </a:xfrm>
        </p:spPr>
        <p:txBody>
          <a:bodyPr>
            <a:normAutofit/>
          </a:bodyPr>
          <a:lstStyle/>
          <a:p>
            <a:pPr algn="ctr"/>
            <a:r>
              <a:rPr lang="pl-PL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Tożsamość w chmurze </a:t>
            </a:r>
            <a:br>
              <a:rPr lang="pl-PL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</a:br>
            <a:r>
              <a:rPr lang="pl-PL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Fakty i Mity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8D103D3-87F5-9DE7-1C7B-3CD74402CFB1}"/>
              </a:ext>
            </a:extLst>
          </p:cNvPr>
          <p:cNvSpPr txBox="1">
            <a:spLocks/>
          </p:cNvSpPr>
          <p:nvPr/>
        </p:nvSpPr>
        <p:spPr>
          <a:xfrm>
            <a:off x="1703388" y="7525311"/>
            <a:ext cx="5956300" cy="131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Robert Przybylski</a:t>
            </a:r>
          </a:p>
          <a:p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Microsoft MVP Security</a:t>
            </a:r>
          </a:p>
          <a:p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M Sans 18pt Black" pitchFamily="2" charset="-18"/>
              </a:rPr>
              <a:t>Formula </a:t>
            </a:r>
            <a:r>
              <a:rPr lang="pl-PL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M Sans 18pt Black" pitchFamily="2" charset="-18"/>
              </a:rPr>
              <a:t>5</a:t>
            </a:r>
          </a:p>
          <a:p>
            <a:endParaRPr lang="pl-PL" dirty="0"/>
          </a:p>
        </p:txBody>
      </p:sp>
      <p:pic>
        <p:nvPicPr>
          <p:cNvPr id="9" name="Picture 27">
            <a:extLst>
              <a:ext uri="{FF2B5EF4-FFF2-40B4-BE49-F238E27FC236}">
                <a16:creationId xmlns:a16="http://schemas.microsoft.com/office/drawing/2014/main" id="{6BA0AB0B-2F38-4AD9-D83D-098DD99F9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75" y="7525311"/>
            <a:ext cx="1317467" cy="1317467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blue sign with white text&#10;&#10;Description automatically generated">
            <a:extLst>
              <a:ext uri="{FF2B5EF4-FFF2-40B4-BE49-F238E27FC236}">
                <a16:creationId xmlns:a16="http://schemas.microsoft.com/office/drawing/2014/main" id="{98EE39E5-F517-820D-7821-2E30A602C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714202"/>
            <a:ext cx="2298413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push dir="u"/>
      </p:transition>
    </mc:Choice>
    <mc:Fallback xmlns="">
      <p:transition spd="med" advTm="0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Praca z partnerami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2" name="Picture 1" descr="A four by four matrix showing the types of user identities supported based on whether they're a guest or member user. The matrix also shows type of user based on whether they use internal or external authentication.">
            <a:extLst>
              <a:ext uri="{FF2B5EF4-FFF2-40B4-BE49-F238E27FC236}">
                <a16:creationId xmlns:a16="http://schemas.microsoft.com/office/drawing/2014/main" id="{50C1F94A-8D08-6231-A1F5-787EF69F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37" y="7268144"/>
            <a:ext cx="5631725" cy="51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Praca z partnerami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2" name="Picture 1" descr="A four by four matrix showing the types of user identities supported based on whether they're a guest or member user. The matrix also shows type of user based on whether they use internal or external authentication.">
            <a:extLst>
              <a:ext uri="{FF2B5EF4-FFF2-40B4-BE49-F238E27FC236}">
                <a16:creationId xmlns:a16="http://schemas.microsoft.com/office/drawing/2014/main" id="{F66683CF-E05E-7C6C-1C8A-D5933900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37" y="731661"/>
            <a:ext cx="5631725" cy="51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9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Praca z partnerami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5" name="Picture 4" descr="A four by four matrix showing the types of user identities supported based on whether they're a guest or member user. The matrix also shows type of user based on whether they use internal or external authentication.">
            <a:extLst>
              <a:ext uri="{FF2B5EF4-FFF2-40B4-BE49-F238E27FC236}">
                <a16:creationId xmlns:a16="http://schemas.microsoft.com/office/drawing/2014/main" id="{0D617117-EDFD-99E1-15C5-68C671CC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3" y="1436483"/>
            <a:ext cx="4353779" cy="398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4">
            <a:extLst>
              <a:ext uri="{FF2B5EF4-FFF2-40B4-BE49-F238E27FC236}">
                <a16:creationId xmlns:a16="http://schemas.microsoft.com/office/drawing/2014/main" id="{5A96C244-2437-FE51-887E-5CE25071837A}"/>
              </a:ext>
            </a:extLst>
          </p:cNvPr>
          <p:cNvGrpSpPr>
            <a:grpSpLocks noChangeAspect="1"/>
          </p:cNvGrpSpPr>
          <p:nvPr/>
        </p:nvGrpSpPr>
        <p:grpSpPr>
          <a:xfrm>
            <a:off x="5179905" y="2872414"/>
            <a:ext cx="731562" cy="841080"/>
            <a:chOff x="5222109" y="1577723"/>
            <a:chExt cx="1047571" cy="12043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7" name="Group 45">
              <a:extLst>
                <a:ext uri="{FF2B5EF4-FFF2-40B4-BE49-F238E27FC236}">
                  <a16:creationId xmlns:a16="http://schemas.microsoft.com/office/drawing/2014/main" id="{8458B5CF-144B-C8FD-9D42-E327A02D4611}"/>
                </a:ext>
              </a:extLst>
            </p:cNvPr>
            <p:cNvGrpSpPr/>
            <p:nvPr/>
          </p:nvGrpSpPr>
          <p:grpSpPr>
            <a:xfrm>
              <a:off x="5222109" y="1577723"/>
              <a:ext cx="855249" cy="1018144"/>
              <a:chOff x="5222109" y="1577723"/>
              <a:chExt cx="855249" cy="1018144"/>
            </a:xfrm>
          </p:grpSpPr>
          <p:sp>
            <p:nvSpPr>
              <p:cNvPr id="10" name="Rectangle 48">
                <a:extLst>
                  <a:ext uri="{FF2B5EF4-FFF2-40B4-BE49-F238E27FC236}">
                    <a16:creationId xmlns:a16="http://schemas.microsoft.com/office/drawing/2014/main" id="{4A7E684A-7E4B-061F-FD15-7C7AF083C9F6}"/>
                  </a:ext>
                </a:extLst>
              </p:cNvPr>
              <p:cNvSpPr/>
              <p:nvPr/>
            </p:nvSpPr>
            <p:spPr>
              <a:xfrm>
                <a:off x="5222109" y="1577723"/>
                <a:ext cx="855249" cy="1018144"/>
              </a:xfrm>
              <a:prstGeom prst="rect">
                <a:avLst/>
              </a:prstGeom>
              <a:solidFill>
                <a:srgbClr val="DEF0F7"/>
              </a:solidFill>
              <a:ln w="57150">
                <a:solidFill>
                  <a:srgbClr val="7DC4E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49">
                <a:extLst>
                  <a:ext uri="{FF2B5EF4-FFF2-40B4-BE49-F238E27FC236}">
                    <a16:creationId xmlns:a16="http://schemas.microsoft.com/office/drawing/2014/main" id="{C6921195-CF3D-E924-217F-CB470A4D8EAC}"/>
                  </a:ext>
                </a:extLst>
              </p:cNvPr>
              <p:cNvCxnSpPr/>
              <p:nvPr/>
            </p:nvCxnSpPr>
            <p:spPr>
              <a:xfrm>
                <a:off x="5319713" y="1743075"/>
                <a:ext cx="633412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0">
                <a:extLst>
                  <a:ext uri="{FF2B5EF4-FFF2-40B4-BE49-F238E27FC236}">
                    <a16:creationId xmlns:a16="http://schemas.microsoft.com/office/drawing/2014/main" id="{A1C48085-6F82-D45F-22F1-9B6DAC174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9713" y="1877089"/>
                <a:ext cx="452437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1">
                <a:extLst>
                  <a:ext uri="{FF2B5EF4-FFF2-40B4-BE49-F238E27FC236}">
                    <a16:creationId xmlns:a16="http://schemas.microsoft.com/office/drawing/2014/main" id="{837966E4-B146-E94C-047E-E3D559647BCA}"/>
                  </a:ext>
                </a:extLst>
              </p:cNvPr>
              <p:cNvCxnSpPr/>
              <p:nvPr/>
            </p:nvCxnSpPr>
            <p:spPr>
              <a:xfrm>
                <a:off x="5319713" y="2019300"/>
                <a:ext cx="633412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2">
                <a:extLst>
                  <a:ext uri="{FF2B5EF4-FFF2-40B4-BE49-F238E27FC236}">
                    <a16:creationId xmlns:a16="http://schemas.microsoft.com/office/drawing/2014/main" id="{9ED1135E-6BBE-80FD-3A33-96F00CCF1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9713" y="2153314"/>
                <a:ext cx="452437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>
                <a:extLst>
                  <a:ext uri="{FF2B5EF4-FFF2-40B4-BE49-F238E27FC236}">
                    <a16:creationId xmlns:a16="http://schemas.microsoft.com/office/drawing/2014/main" id="{E290F3E4-E160-2BFF-1CCD-1DEE8E3242AE}"/>
                  </a:ext>
                </a:extLst>
              </p:cNvPr>
              <p:cNvCxnSpPr/>
              <p:nvPr/>
            </p:nvCxnSpPr>
            <p:spPr>
              <a:xfrm>
                <a:off x="5319713" y="2305050"/>
                <a:ext cx="633412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>
                <a:extLst>
                  <a:ext uri="{FF2B5EF4-FFF2-40B4-BE49-F238E27FC236}">
                    <a16:creationId xmlns:a16="http://schemas.microsoft.com/office/drawing/2014/main" id="{3AC7048E-615F-4EE2-B388-6F9C29F2C0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9713" y="2439064"/>
                <a:ext cx="452437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Freeform: Shape 46">
              <a:extLst>
                <a:ext uri="{FF2B5EF4-FFF2-40B4-BE49-F238E27FC236}">
                  <a16:creationId xmlns:a16="http://schemas.microsoft.com/office/drawing/2014/main" id="{BC5C9CC8-B128-EFC6-63AE-14949EBFC32F}"/>
                </a:ext>
              </a:extLst>
            </p:cNvPr>
            <p:cNvSpPr/>
            <p:nvPr/>
          </p:nvSpPr>
          <p:spPr>
            <a:xfrm>
              <a:off x="5909634" y="2420372"/>
              <a:ext cx="309600" cy="361747"/>
            </a:xfrm>
            <a:custGeom>
              <a:avLst/>
              <a:gdLst>
                <a:gd name="connsiteX0" fmla="*/ 1 w 322467"/>
                <a:gd name="connsiteY0" fmla="*/ 361746 h 361747"/>
                <a:gd name="connsiteX1" fmla="*/ 1 w 322467"/>
                <a:gd name="connsiteY1" fmla="*/ 361747 h 361747"/>
                <a:gd name="connsiteX2" fmla="*/ 0 w 322467"/>
                <a:gd name="connsiteY2" fmla="*/ 361747 h 361747"/>
                <a:gd name="connsiteX3" fmla="*/ 1 w 322467"/>
                <a:gd name="connsiteY3" fmla="*/ 0 h 361747"/>
                <a:gd name="connsiteX4" fmla="*/ 322467 w 322467"/>
                <a:gd name="connsiteY4" fmla="*/ 0 h 361747"/>
                <a:gd name="connsiteX5" fmla="*/ 322467 w 322467"/>
                <a:gd name="connsiteY5" fmla="*/ 361747 h 361747"/>
                <a:gd name="connsiteX6" fmla="*/ 322466 w 322467"/>
                <a:gd name="connsiteY6" fmla="*/ 361747 h 361747"/>
                <a:gd name="connsiteX7" fmla="*/ 161233 w 322467"/>
                <a:gd name="connsiteY7" fmla="*/ 160326 h 361747"/>
                <a:gd name="connsiteX8" fmla="*/ 1 w 322467"/>
                <a:gd name="connsiteY8" fmla="*/ 361746 h 36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467" h="361747">
                  <a:moveTo>
                    <a:pt x="1" y="361746"/>
                  </a:moveTo>
                  <a:lnTo>
                    <a:pt x="1" y="361747"/>
                  </a:lnTo>
                  <a:lnTo>
                    <a:pt x="0" y="361747"/>
                  </a:lnTo>
                  <a:close/>
                  <a:moveTo>
                    <a:pt x="1" y="0"/>
                  </a:moveTo>
                  <a:lnTo>
                    <a:pt x="322467" y="0"/>
                  </a:lnTo>
                  <a:lnTo>
                    <a:pt x="322467" y="361747"/>
                  </a:lnTo>
                  <a:lnTo>
                    <a:pt x="322466" y="361747"/>
                  </a:lnTo>
                  <a:lnTo>
                    <a:pt x="161233" y="160326"/>
                  </a:lnTo>
                  <a:lnTo>
                    <a:pt x="1" y="361746"/>
                  </a:lnTo>
                  <a:close/>
                </a:path>
              </a:pathLst>
            </a:custGeom>
            <a:solidFill>
              <a:srgbClr val="804998"/>
            </a:solidFill>
            <a:ln w="38100">
              <a:solidFill>
                <a:srgbClr val="773C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Oval 47">
              <a:extLst>
                <a:ext uri="{FF2B5EF4-FFF2-40B4-BE49-F238E27FC236}">
                  <a16:creationId xmlns:a16="http://schemas.microsoft.com/office/drawing/2014/main" id="{8EE8BFA6-3DA3-6EE5-D7BF-882496B9134A}"/>
                </a:ext>
              </a:extLst>
            </p:cNvPr>
            <p:cNvSpPr/>
            <p:nvPr/>
          </p:nvSpPr>
          <p:spPr>
            <a:xfrm>
              <a:off x="5864868" y="2086795"/>
              <a:ext cx="404812" cy="409575"/>
            </a:xfrm>
            <a:prstGeom prst="ellipse">
              <a:avLst/>
            </a:prstGeom>
            <a:solidFill>
              <a:srgbClr val="FF9D26"/>
            </a:solidFill>
            <a:ln w="57150">
              <a:solidFill>
                <a:srgbClr val="E16C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55">
            <a:extLst>
              <a:ext uri="{FF2B5EF4-FFF2-40B4-BE49-F238E27FC236}">
                <a16:creationId xmlns:a16="http://schemas.microsoft.com/office/drawing/2014/main" id="{8E7F29F8-96B8-D8DF-40D1-F0A10F2AFA15}"/>
              </a:ext>
            </a:extLst>
          </p:cNvPr>
          <p:cNvGrpSpPr>
            <a:grpSpLocks noChangeAspect="1"/>
          </p:cNvGrpSpPr>
          <p:nvPr/>
        </p:nvGrpSpPr>
        <p:grpSpPr>
          <a:xfrm>
            <a:off x="6537187" y="2920657"/>
            <a:ext cx="916959" cy="1016686"/>
            <a:chOff x="4781170" y="2919928"/>
            <a:chExt cx="1296188" cy="14371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8" name="Group 56">
              <a:extLst>
                <a:ext uri="{FF2B5EF4-FFF2-40B4-BE49-F238E27FC236}">
                  <a16:creationId xmlns:a16="http://schemas.microsoft.com/office/drawing/2014/main" id="{67FE9D17-3D22-4CE2-5078-9895D57C3317}"/>
                </a:ext>
              </a:extLst>
            </p:cNvPr>
            <p:cNvGrpSpPr/>
            <p:nvPr/>
          </p:nvGrpSpPr>
          <p:grpSpPr>
            <a:xfrm>
              <a:off x="4781170" y="2919928"/>
              <a:ext cx="855249" cy="1018144"/>
              <a:chOff x="5222109" y="1577723"/>
              <a:chExt cx="855249" cy="1018144"/>
            </a:xfrm>
          </p:grpSpPr>
          <p:sp>
            <p:nvSpPr>
              <p:cNvPr id="26" name="Rectangle 62">
                <a:extLst>
                  <a:ext uri="{FF2B5EF4-FFF2-40B4-BE49-F238E27FC236}">
                    <a16:creationId xmlns:a16="http://schemas.microsoft.com/office/drawing/2014/main" id="{E02ABF5E-624A-E676-71CC-88319F0A7C4B}"/>
                  </a:ext>
                </a:extLst>
              </p:cNvPr>
              <p:cNvSpPr/>
              <p:nvPr/>
            </p:nvSpPr>
            <p:spPr>
              <a:xfrm>
                <a:off x="5222109" y="1577723"/>
                <a:ext cx="855249" cy="1018144"/>
              </a:xfrm>
              <a:prstGeom prst="rect">
                <a:avLst/>
              </a:prstGeom>
              <a:solidFill>
                <a:srgbClr val="DEF0F7"/>
              </a:solidFill>
              <a:ln w="57150">
                <a:solidFill>
                  <a:srgbClr val="7DC4E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63">
                <a:extLst>
                  <a:ext uri="{FF2B5EF4-FFF2-40B4-BE49-F238E27FC236}">
                    <a16:creationId xmlns:a16="http://schemas.microsoft.com/office/drawing/2014/main" id="{C65B5F07-1E43-CA84-DFD4-1CEFB54B0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419" y="1743075"/>
                <a:ext cx="316706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64">
                <a:extLst>
                  <a:ext uri="{FF2B5EF4-FFF2-40B4-BE49-F238E27FC236}">
                    <a16:creationId xmlns:a16="http://schemas.microsoft.com/office/drawing/2014/main" id="{0FD9263C-2276-6DC0-6947-E4F676005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419" y="1877089"/>
                <a:ext cx="135731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5">
                <a:extLst>
                  <a:ext uri="{FF2B5EF4-FFF2-40B4-BE49-F238E27FC236}">
                    <a16:creationId xmlns:a16="http://schemas.microsoft.com/office/drawing/2014/main" id="{47640150-4C73-4918-59BD-056CFA882F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419" y="2019300"/>
                <a:ext cx="316706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6">
                <a:extLst>
                  <a:ext uri="{FF2B5EF4-FFF2-40B4-BE49-F238E27FC236}">
                    <a16:creationId xmlns:a16="http://schemas.microsoft.com/office/drawing/2014/main" id="{68CB9618-DC4D-B660-2B4C-B37E3C1A7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419" y="2153314"/>
                <a:ext cx="135731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7">
                <a:extLst>
                  <a:ext uri="{FF2B5EF4-FFF2-40B4-BE49-F238E27FC236}">
                    <a16:creationId xmlns:a16="http://schemas.microsoft.com/office/drawing/2014/main" id="{9E454D70-D598-EAB3-119E-7DA269DC0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419" y="2305050"/>
                <a:ext cx="316706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8">
                <a:extLst>
                  <a:ext uri="{FF2B5EF4-FFF2-40B4-BE49-F238E27FC236}">
                    <a16:creationId xmlns:a16="http://schemas.microsoft.com/office/drawing/2014/main" id="{E01A171F-CD80-BF82-07AD-6FCE520CBF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6419" y="2439064"/>
                <a:ext cx="135731" cy="0"/>
              </a:xfrm>
              <a:prstGeom prst="line">
                <a:avLst/>
              </a:prstGeom>
              <a:ln w="76200">
                <a:solidFill>
                  <a:srgbClr val="7DC4E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Graphic 57" descr="Checkmark with solid fill">
              <a:extLst>
                <a:ext uri="{FF2B5EF4-FFF2-40B4-BE49-F238E27FC236}">
                  <a16:creationId xmlns:a16="http://schemas.microsoft.com/office/drawing/2014/main" id="{EE4F053E-A5FE-D6F7-A0ED-7ADB7E5FC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85188" y="3616470"/>
              <a:ext cx="206274" cy="234979"/>
            </a:xfrm>
            <a:prstGeom prst="rect">
              <a:avLst/>
            </a:prstGeom>
          </p:spPr>
        </p:pic>
        <p:pic>
          <p:nvPicPr>
            <p:cNvPr id="22" name="Graphic 58" descr="Checkmark with solid fill">
              <a:extLst>
                <a:ext uri="{FF2B5EF4-FFF2-40B4-BE49-F238E27FC236}">
                  <a16:creationId xmlns:a16="http://schemas.microsoft.com/office/drawing/2014/main" id="{1FB9AABD-71C8-ADF2-B764-8B84F733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85188" y="3309314"/>
              <a:ext cx="206274" cy="234979"/>
            </a:xfrm>
            <a:prstGeom prst="rect">
              <a:avLst/>
            </a:prstGeom>
          </p:spPr>
        </p:pic>
        <p:pic>
          <p:nvPicPr>
            <p:cNvPr id="23" name="Graphic 59" descr="Close with solid fill">
              <a:extLst>
                <a:ext uri="{FF2B5EF4-FFF2-40B4-BE49-F238E27FC236}">
                  <a16:creationId xmlns:a16="http://schemas.microsoft.com/office/drawing/2014/main" id="{A0D91E7C-1DA4-C0BD-573A-9226176CD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45917" y="3004875"/>
              <a:ext cx="284817" cy="284817"/>
            </a:xfrm>
            <a:prstGeom prst="rect">
              <a:avLst/>
            </a:prstGeom>
          </p:spPr>
        </p:pic>
        <p:sp>
          <p:nvSpPr>
            <p:cNvPr id="24" name="Oval 60">
              <a:extLst>
                <a:ext uri="{FF2B5EF4-FFF2-40B4-BE49-F238E27FC236}">
                  <a16:creationId xmlns:a16="http://schemas.microsoft.com/office/drawing/2014/main" id="{1B316E03-DDFB-0BE1-51A5-37885E85CB6A}"/>
                </a:ext>
              </a:extLst>
            </p:cNvPr>
            <p:cNvSpPr/>
            <p:nvPr/>
          </p:nvSpPr>
          <p:spPr>
            <a:xfrm>
              <a:off x="5257800" y="3544310"/>
              <a:ext cx="549510" cy="535972"/>
            </a:xfrm>
            <a:prstGeom prst="ellipse">
              <a:avLst/>
            </a:prstGeom>
            <a:solidFill>
              <a:srgbClr val="FFFFFF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61" descr="Magnifying glass with solid fill">
              <a:extLst>
                <a:ext uri="{FF2B5EF4-FFF2-40B4-BE49-F238E27FC236}">
                  <a16:creationId xmlns:a16="http://schemas.microsoft.com/office/drawing/2014/main" id="{B6856524-5700-AC9B-0EF2-CA33963B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62958" y="3442687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id="{E6E2F700-254F-3EF4-959F-1794EE38C0AE}"/>
              </a:ext>
            </a:extLst>
          </p:cNvPr>
          <p:cNvGrpSpPr>
            <a:grpSpLocks noChangeAspect="1"/>
          </p:cNvGrpSpPr>
          <p:nvPr/>
        </p:nvGrpSpPr>
        <p:grpSpPr>
          <a:xfrm>
            <a:off x="7902240" y="2853833"/>
            <a:ext cx="833143" cy="841080"/>
            <a:chOff x="1583473" y="2741600"/>
            <a:chExt cx="2129780" cy="215006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42">
              <a:extLst>
                <a:ext uri="{FF2B5EF4-FFF2-40B4-BE49-F238E27FC236}">
                  <a16:creationId xmlns:a16="http://schemas.microsoft.com/office/drawing/2014/main" id="{8E64A0D5-E76A-4C85-CB2B-91C20DC52E83}"/>
                </a:ext>
              </a:extLst>
            </p:cNvPr>
            <p:cNvSpPr/>
            <p:nvPr/>
          </p:nvSpPr>
          <p:spPr>
            <a:xfrm>
              <a:off x="1583473" y="3055434"/>
              <a:ext cx="1873405" cy="1680117"/>
            </a:xfrm>
            <a:prstGeom prst="roundRect">
              <a:avLst/>
            </a:prstGeom>
            <a:solidFill>
              <a:srgbClr val="59B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43" descr="Checkmark with solid fill">
              <a:extLst>
                <a:ext uri="{FF2B5EF4-FFF2-40B4-BE49-F238E27FC236}">
                  <a16:creationId xmlns:a16="http://schemas.microsoft.com/office/drawing/2014/main" id="{1C7E42A3-0568-FA1E-03B4-D3BB134D2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25834" y="2741600"/>
              <a:ext cx="1887419" cy="2150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58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3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MFA nas obroni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3" name="Picture 2" descr="What is Microsoft Entra Connect">
            <a:extLst>
              <a:ext uri="{FF2B5EF4-FFF2-40B4-BE49-F238E27FC236}">
                <a16:creationId xmlns:a16="http://schemas.microsoft.com/office/drawing/2014/main" id="{9E65F731-0AAE-9868-00CE-DF433F97C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268" r="194" b="1161"/>
          <a:stretch/>
        </p:blipFill>
        <p:spPr bwMode="auto">
          <a:xfrm>
            <a:off x="895865" y="6857999"/>
            <a:ext cx="7407876" cy="523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MFA nas obroni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2" name="Obraz 12">
            <a:extLst>
              <a:ext uri="{FF2B5EF4-FFF2-40B4-BE49-F238E27FC236}">
                <a16:creationId xmlns:a16="http://schemas.microsoft.com/office/drawing/2014/main" id="{F01AECFD-0585-CB60-C1B5-F90C0D28C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329" y="1625600"/>
            <a:ext cx="5956759" cy="3392372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E63D89A-A2B3-8B77-A4C8-BB69CB342A60}"/>
              </a:ext>
            </a:extLst>
          </p:cNvPr>
          <p:cNvSpPr txBox="1">
            <a:spLocks/>
          </p:cNvSpPr>
          <p:nvPr/>
        </p:nvSpPr>
        <p:spPr>
          <a:xfrm>
            <a:off x="59871" y="1014002"/>
            <a:ext cx="11087100" cy="5191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Raleway" pitchFamily="2" charset="-18"/>
              </a:rPr>
              <a:t>MFA Bombing</a:t>
            </a:r>
          </a:p>
          <a:p>
            <a:r>
              <a:rPr lang="pl-PL" dirty="0">
                <a:latin typeface="Raleway" pitchFamily="2" charset="-18"/>
              </a:rPr>
              <a:t>Number Matching</a:t>
            </a:r>
          </a:p>
          <a:p>
            <a:r>
              <a:rPr lang="pl-PL" dirty="0">
                <a:latin typeface="Raleway" pitchFamily="2" charset="-18"/>
              </a:rPr>
              <a:t>Per User MFA ..</a:t>
            </a:r>
          </a:p>
          <a:p>
            <a:r>
              <a:rPr lang="pl-PL" dirty="0">
                <a:latin typeface="Raleway" pitchFamily="2" charset="-18"/>
              </a:rPr>
              <a:t>CA MFA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2571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3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Konta serwisowe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Konta serwisowe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13D2ED-E1B9-ACE4-AFF3-83678BBE79E4}"/>
              </a:ext>
            </a:extLst>
          </p:cNvPr>
          <p:cNvSpPr/>
          <p:nvPr/>
        </p:nvSpPr>
        <p:spPr>
          <a:xfrm>
            <a:off x="976391" y="1433220"/>
            <a:ext cx="4119484" cy="3462629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0B96BCD8-746C-B222-0623-5E6566892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9064" y="2668339"/>
            <a:ext cx="685800" cy="685800"/>
          </a:xfrm>
          <a:prstGeom prst="rect">
            <a:avLst/>
          </a:prstGeom>
        </p:spPr>
      </p:pic>
      <p:pic>
        <p:nvPicPr>
          <p:cNvPr id="7" name="Graphic 6" descr="Web design with solid fill">
            <a:extLst>
              <a:ext uri="{FF2B5EF4-FFF2-40B4-BE49-F238E27FC236}">
                <a16:creationId xmlns:a16="http://schemas.microsoft.com/office/drawing/2014/main" id="{EBC793D1-D0E8-D227-2EB9-66D3816D9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6278" y="2668339"/>
            <a:ext cx="685800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EF9B7-FF0D-0704-600A-1CF014263AC1}"/>
              </a:ext>
            </a:extLst>
          </p:cNvPr>
          <p:cNvSpPr txBox="1"/>
          <p:nvPr/>
        </p:nvSpPr>
        <p:spPr>
          <a:xfrm>
            <a:off x="3197575" y="3269999"/>
            <a:ext cx="7687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Konto serwisowe</a:t>
            </a:r>
            <a:endParaRPr lang="pl-PL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A0806-1553-6287-01A2-8FF09653AB16}"/>
              </a:ext>
            </a:extLst>
          </p:cNvPr>
          <p:cNvSpPr txBox="1"/>
          <p:nvPr/>
        </p:nvSpPr>
        <p:spPr>
          <a:xfrm>
            <a:off x="1928701" y="3254231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Aplikacja</a:t>
            </a:r>
            <a:endParaRPr lang="pl-PL" sz="1350"/>
          </a:p>
        </p:txBody>
      </p:sp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8E35943F-889A-421D-AFF2-70E789D25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71847" y="2839838"/>
            <a:ext cx="685800" cy="6858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19A15C-2405-0603-FA1F-88F33012C723}"/>
              </a:ext>
            </a:extLst>
          </p:cNvPr>
          <p:cNvCxnSpPr>
            <a:cxnSpLocks/>
            <a:stCxn id="10" idx="1"/>
            <a:endCxn id="2" idx="3"/>
          </p:cNvCxnSpPr>
          <p:nvPr/>
        </p:nvCxnSpPr>
        <p:spPr>
          <a:xfrm flipH="1" flipV="1">
            <a:off x="5095875" y="3164535"/>
            <a:ext cx="1675972" cy="182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B1BE23-E89B-52DC-ECD1-C88D7B46B94E}"/>
              </a:ext>
            </a:extLst>
          </p:cNvPr>
          <p:cNvSpPr txBox="1"/>
          <p:nvPr/>
        </p:nvSpPr>
        <p:spPr>
          <a:xfrm>
            <a:off x="6585683" y="3431582"/>
            <a:ext cx="11390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dirty="0"/>
              <a:t>Użytkownicy Aplikacji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26585F-9B15-53AA-F814-FD61076072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209" y="1127396"/>
            <a:ext cx="556200" cy="5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Konta serwisowe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8EDEE7D-3E27-3F17-D20A-BA825F8E6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8018" y="2807247"/>
            <a:ext cx="540000" cy="54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20A57F-56BF-DA14-FC1B-88C673CC9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8018" y="2155180"/>
            <a:ext cx="540000" cy="540000"/>
          </a:xfrm>
          <a:prstGeom prst="rect">
            <a:avLst/>
          </a:prstGeom>
        </p:spPr>
      </p:pic>
      <p:pic>
        <p:nvPicPr>
          <p:cNvPr id="15" name="Graphic 14" descr="Users with solid fill">
            <a:extLst>
              <a:ext uri="{FF2B5EF4-FFF2-40B4-BE49-F238E27FC236}">
                <a16:creationId xmlns:a16="http://schemas.microsoft.com/office/drawing/2014/main" id="{D9EA2977-6782-E114-7FB9-26FCF5B3E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70163" y="4268588"/>
            <a:ext cx="685800" cy="6858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328D0F-DBF4-123E-D68B-739F81FB419E}"/>
              </a:ext>
            </a:extLst>
          </p:cNvPr>
          <p:cNvCxnSpPr>
            <a:endCxn id="27" idx="2"/>
          </p:cNvCxnSpPr>
          <p:nvPr/>
        </p:nvCxnSpPr>
        <p:spPr>
          <a:xfrm flipV="1">
            <a:off x="2202219" y="3522308"/>
            <a:ext cx="1" cy="7462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CC2481D-6608-D2CF-611B-01BBC58EBF89}"/>
              </a:ext>
            </a:extLst>
          </p:cNvPr>
          <p:cNvSpPr txBox="1"/>
          <p:nvPr/>
        </p:nvSpPr>
        <p:spPr>
          <a:xfrm>
            <a:off x="1578275" y="4871024"/>
            <a:ext cx="12478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dirty="0"/>
              <a:t>Użytkownicy Aplikacji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91BCBD-3592-2A94-579A-4F88572C005B}"/>
              </a:ext>
            </a:extLst>
          </p:cNvPr>
          <p:cNvSpPr/>
          <p:nvPr/>
        </p:nvSpPr>
        <p:spPr>
          <a:xfrm>
            <a:off x="5797036" y="2043113"/>
            <a:ext cx="2289493" cy="1479196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21" name="Graphic 20" descr="Web design with solid fill">
            <a:extLst>
              <a:ext uri="{FF2B5EF4-FFF2-40B4-BE49-F238E27FC236}">
                <a16:creationId xmlns:a16="http://schemas.microsoft.com/office/drawing/2014/main" id="{5B877424-91A5-C17F-573B-F63B44A49C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94613" y="2155180"/>
            <a:ext cx="685800" cy="68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A9A572-0D82-0DA5-2134-C9990285539B}"/>
              </a:ext>
            </a:extLst>
          </p:cNvPr>
          <p:cNvSpPr txBox="1"/>
          <p:nvPr/>
        </p:nvSpPr>
        <p:spPr>
          <a:xfrm>
            <a:off x="5797036" y="2741072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Aplikacja</a:t>
            </a:r>
            <a:endParaRPr lang="pl-PL" sz="1350"/>
          </a:p>
        </p:txBody>
      </p:sp>
      <p:pic>
        <p:nvPicPr>
          <p:cNvPr id="23" name="Graphic 22" descr="Users with solid fill">
            <a:extLst>
              <a:ext uri="{FF2B5EF4-FFF2-40B4-BE49-F238E27FC236}">
                <a16:creationId xmlns:a16="http://schemas.microsoft.com/office/drawing/2014/main" id="{8895EE11-839D-BF74-42EC-D652DF5A1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2218" y="4279282"/>
            <a:ext cx="685800" cy="6858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162284F-1EF9-B646-A5AB-0948FD2A1EFF}"/>
              </a:ext>
            </a:extLst>
          </p:cNvPr>
          <p:cNvCxnSpPr/>
          <p:nvPr/>
        </p:nvCxnSpPr>
        <p:spPr>
          <a:xfrm flipV="1">
            <a:off x="6964275" y="3533002"/>
            <a:ext cx="1" cy="7462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39C28EC-1B27-D449-C485-9691508AF76C}"/>
              </a:ext>
            </a:extLst>
          </p:cNvPr>
          <p:cNvSpPr txBox="1"/>
          <p:nvPr/>
        </p:nvSpPr>
        <p:spPr>
          <a:xfrm>
            <a:off x="6351174" y="4884298"/>
            <a:ext cx="12478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dirty="0"/>
              <a:t>Użytkownicy Aplikacji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A508BE4F-A21A-43D5-089B-DA4D7B419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7184" r="64043" b="27385"/>
          <a:stretch/>
        </p:blipFill>
        <p:spPr bwMode="auto">
          <a:xfrm>
            <a:off x="5487614" y="1694935"/>
            <a:ext cx="621730" cy="5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22B105B-72DA-E930-9332-B5F23B690AEE}"/>
              </a:ext>
            </a:extLst>
          </p:cNvPr>
          <p:cNvSpPr/>
          <p:nvPr/>
        </p:nvSpPr>
        <p:spPr>
          <a:xfrm>
            <a:off x="1057473" y="2043113"/>
            <a:ext cx="2289493" cy="1479196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28" name="Graphic 27" descr="User with solid fill">
            <a:extLst>
              <a:ext uri="{FF2B5EF4-FFF2-40B4-BE49-F238E27FC236}">
                <a16:creationId xmlns:a16="http://schemas.microsoft.com/office/drawing/2014/main" id="{2544A4AD-3A61-09AC-8881-0A3793230B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67836" y="2155180"/>
            <a:ext cx="685800" cy="685800"/>
          </a:xfrm>
          <a:prstGeom prst="rect">
            <a:avLst/>
          </a:prstGeom>
        </p:spPr>
      </p:pic>
      <p:pic>
        <p:nvPicPr>
          <p:cNvPr id="29" name="Graphic 28" descr="Web design with solid fill">
            <a:extLst>
              <a:ext uri="{FF2B5EF4-FFF2-40B4-BE49-F238E27FC236}">
                <a16:creationId xmlns:a16="http://schemas.microsoft.com/office/drawing/2014/main" id="{3E2BDD05-0996-9D18-5FBA-E219AC894F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5050" y="2155180"/>
            <a:ext cx="685800" cy="685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242E25-900A-F8C2-D620-70CC48D1642D}"/>
              </a:ext>
            </a:extLst>
          </p:cNvPr>
          <p:cNvSpPr txBox="1"/>
          <p:nvPr/>
        </p:nvSpPr>
        <p:spPr>
          <a:xfrm>
            <a:off x="2239921" y="2757994"/>
            <a:ext cx="10189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dirty="0"/>
              <a:t>Konto serwisowe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F14C99-98D5-3C5A-8E90-9BA246F343F7}"/>
              </a:ext>
            </a:extLst>
          </p:cNvPr>
          <p:cNvSpPr txBox="1"/>
          <p:nvPr/>
        </p:nvSpPr>
        <p:spPr>
          <a:xfrm>
            <a:off x="1057473" y="2741072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Aplikacja</a:t>
            </a:r>
            <a:endParaRPr lang="pl-PL" sz="135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B5A6188-A207-3A38-A3B8-20A429FFF9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8850" y="1765013"/>
            <a:ext cx="556200" cy="5562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E4114B-29FD-83F3-9735-695577053359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8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Konta serwisowe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9E4114B-29FD-83F3-9735-695577053359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Users with solid fill">
            <a:extLst>
              <a:ext uri="{FF2B5EF4-FFF2-40B4-BE49-F238E27FC236}">
                <a16:creationId xmlns:a16="http://schemas.microsoft.com/office/drawing/2014/main" id="{653E6025-DCBD-67BA-DAAB-BC402E847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6080" y="3175583"/>
            <a:ext cx="685800" cy="6858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B56CB11-0638-7268-4B99-65F258CBA740}"/>
              </a:ext>
            </a:extLst>
          </p:cNvPr>
          <p:cNvCxnSpPr>
            <a:cxnSpLocks/>
            <a:stCxn id="2" idx="1"/>
            <a:endCxn id="9" idx="3"/>
          </p:cNvCxnSpPr>
          <p:nvPr/>
        </p:nvCxnSpPr>
        <p:spPr>
          <a:xfrm flipH="1">
            <a:off x="5238751" y="3518483"/>
            <a:ext cx="1817330" cy="4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5EE8A6-52CD-5E34-ED22-89C1AADF5D28}"/>
              </a:ext>
            </a:extLst>
          </p:cNvPr>
          <p:cNvSpPr txBox="1"/>
          <p:nvPr/>
        </p:nvSpPr>
        <p:spPr>
          <a:xfrm>
            <a:off x="6859073" y="3754751"/>
            <a:ext cx="11237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50" dirty="0"/>
              <a:t>Użytkownicy Aplikacji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2B6F382-6B21-104F-CE5D-1A16B4005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0934" y="3048458"/>
            <a:ext cx="540000" cy="54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8A1860E-3C74-9CA1-3CA4-1CDEB6565A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4670" y="3048458"/>
            <a:ext cx="540000" cy="540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CA45E0-CCEC-C889-3F82-91F9A0FF90D4}"/>
              </a:ext>
            </a:extLst>
          </p:cNvPr>
          <p:cNvSpPr/>
          <p:nvPr/>
        </p:nvSpPr>
        <p:spPr>
          <a:xfrm>
            <a:off x="872103" y="2863492"/>
            <a:ext cx="4366648" cy="1317984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0" name="Graphic 9" descr="Web design with solid fill">
            <a:extLst>
              <a:ext uri="{FF2B5EF4-FFF2-40B4-BE49-F238E27FC236}">
                <a16:creationId xmlns:a16="http://schemas.microsoft.com/office/drawing/2014/main" id="{C8D3F93A-0460-3782-0126-933B62D5B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9679" y="2975558"/>
            <a:ext cx="685800" cy="685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0AFD11-4949-EB46-F5F6-9D88F4883857}"/>
              </a:ext>
            </a:extLst>
          </p:cNvPr>
          <p:cNvSpPr txBox="1"/>
          <p:nvPr/>
        </p:nvSpPr>
        <p:spPr>
          <a:xfrm>
            <a:off x="872102" y="3561450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Aplikacja</a:t>
            </a:r>
            <a:endParaRPr lang="pl-PL" sz="135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6D095DF-5EAB-7DDA-30BD-91FCBE413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7184" r="64043" b="27385"/>
          <a:stretch/>
        </p:blipFill>
        <p:spPr bwMode="auto">
          <a:xfrm>
            <a:off x="562680" y="2515313"/>
            <a:ext cx="621730" cy="5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D18571-5FAB-3B00-35BF-3A58CA6C49BE}"/>
              </a:ext>
            </a:extLst>
          </p:cNvPr>
          <p:cNvSpPr txBox="1"/>
          <p:nvPr/>
        </p:nvSpPr>
        <p:spPr>
          <a:xfrm>
            <a:off x="2304709" y="3557417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App Registration</a:t>
            </a:r>
            <a:endParaRPr lang="pl-PL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86D5B7-70F5-7298-E3AF-05654FD65119}"/>
              </a:ext>
            </a:extLst>
          </p:cNvPr>
          <p:cNvSpPr txBox="1"/>
          <p:nvPr/>
        </p:nvSpPr>
        <p:spPr>
          <a:xfrm>
            <a:off x="3870973" y="3557417"/>
            <a:ext cx="12799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/>
              <a:t>Enterprise Application</a:t>
            </a:r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488244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1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Uprawnienia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74A45A05-A81E-11EB-731A-BF5BF0BD7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1596918"/>
            <a:ext cx="9898380" cy="5261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2438AB-A42A-EFD6-9CE7-FF6CD66A5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39701"/>
            <a:ext cx="7772400" cy="2145571"/>
          </a:xfrm>
        </p:spPr>
        <p:txBody>
          <a:bodyPr>
            <a:normAutofit/>
          </a:bodyPr>
          <a:lstStyle/>
          <a:p>
            <a:pPr algn="ctr"/>
            <a:r>
              <a:rPr lang="pl-PL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Tożsamość w chmurze </a:t>
            </a:r>
            <a:br>
              <a:rPr lang="pl-PL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</a:br>
            <a:r>
              <a:rPr lang="pl-PL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Fakty i Mity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08D7B-DCFE-6085-393C-5369E34F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5261082"/>
            <a:ext cx="5956300" cy="1317467"/>
          </a:xfrm>
        </p:spPr>
        <p:txBody>
          <a:bodyPr>
            <a:normAutofit/>
          </a:bodyPr>
          <a:lstStyle/>
          <a:p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Robert Przybylski</a:t>
            </a:r>
          </a:p>
          <a:p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Microsoft MVP Security</a:t>
            </a:r>
          </a:p>
          <a:p>
            <a:r>
              <a:rPr lang="pl-P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M Sans 18pt Black" pitchFamily="2" charset="-18"/>
              </a:rPr>
              <a:t>Formula </a:t>
            </a:r>
            <a:r>
              <a:rPr lang="pl-PL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M Sans 18pt Black" pitchFamily="2" charset="-18"/>
              </a:rPr>
              <a:t>5</a:t>
            </a:r>
          </a:p>
          <a:p>
            <a:endParaRPr lang="pl-PL" dirty="0"/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F4AF58A7-57C2-E009-BD50-5EE8BFCFE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75" y="5261082"/>
            <a:ext cx="1317467" cy="1317467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blue sign with white text&#10;&#10;Description automatically generated">
            <a:extLst>
              <a:ext uri="{FF2B5EF4-FFF2-40B4-BE49-F238E27FC236}">
                <a16:creationId xmlns:a16="http://schemas.microsoft.com/office/drawing/2014/main" id="{AD434E1D-12B8-7C8D-9204-DC080A53A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49973"/>
            <a:ext cx="2298413" cy="9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7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Uprawnienia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9588B437-0E8D-8F04-D489-A52425613049}"/>
              </a:ext>
            </a:extLst>
          </p:cNvPr>
          <p:cNvSpPr/>
          <p:nvPr/>
        </p:nvSpPr>
        <p:spPr>
          <a:xfrm>
            <a:off x="5569317" y="1378893"/>
            <a:ext cx="2803157" cy="3817914"/>
          </a:xfrm>
          <a:prstGeom prst="downArrow">
            <a:avLst>
              <a:gd name="adj1" fmla="val 50000"/>
              <a:gd name="adj2" fmla="val 356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632A0C-199D-ECB5-B9DA-3B84AEAEF392}"/>
              </a:ext>
            </a:extLst>
          </p:cNvPr>
          <p:cNvSpPr/>
          <p:nvPr/>
        </p:nvSpPr>
        <p:spPr>
          <a:xfrm>
            <a:off x="657226" y="1381125"/>
            <a:ext cx="4923046" cy="3817915"/>
          </a:xfrm>
          <a:prstGeom prst="roundRect">
            <a:avLst>
              <a:gd name="adj" fmla="val 11905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7" name="Graphic 6" descr="Web design with solid fill">
            <a:extLst>
              <a:ext uri="{FF2B5EF4-FFF2-40B4-BE49-F238E27FC236}">
                <a16:creationId xmlns:a16="http://schemas.microsoft.com/office/drawing/2014/main" id="{B05EF849-C8B2-6027-5D22-5B34A99E6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4683" y="4063948"/>
            <a:ext cx="1124952" cy="112495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E45E550-C37B-532D-2615-25A5BAFDB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27184" r="64043" b="27385"/>
          <a:stretch/>
        </p:blipFill>
        <p:spPr bwMode="auto">
          <a:xfrm>
            <a:off x="413921" y="1011260"/>
            <a:ext cx="621730" cy="5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E648472-79DF-8465-8DB9-151D74915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9874" y="3189757"/>
            <a:ext cx="1124952" cy="112495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01660A-8125-FACF-5E73-DF4616F9A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856" y="1444072"/>
            <a:ext cx="1124952" cy="11249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A05BE53-6501-4B87-0E8D-A68224AA3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82949" y="2300821"/>
            <a:ext cx="1124952" cy="11249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8797A6-E143-497F-1657-DFB0A7C6731C}"/>
              </a:ext>
            </a:extLst>
          </p:cNvPr>
          <p:cNvSpPr txBox="1"/>
          <p:nvPr/>
        </p:nvSpPr>
        <p:spPr>
          <a:xfrm>
            <a:off x="6293938" y="1775811"/>
            <a:ext cx="12799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</a:rPr>
              <a:t>Management Group</a:t>
            </a:r>
            <a:endParaRPr lang="pl-PL" sz="135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E2335-5B83-C165-D765-321880F6C919}"/>
              </a:ext>
            </a:extLst>
          </p:cNvPr>
          <p:cNvSpPr txBox="1"/>
          <p:nvPr/>
        </p:nvSpPr>
        <p:spPr>
          <a:xfrm>
            <a:off x="6293938" y="2736339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 dirty="0">
                <a:solidFill>
                  <a:schemeClr val="bg1"/>
                </a:solidFill>
              </a:rPr>
              <a:t>Subscription</a:t>
            </a:r>
            <a:endParaRPr lang="pl-PL" sz="135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F109C-ECA8-79DD-A93E-AC2157A07E0F}"/>
              </a:ext>
            </a:extLst>
          </p:cNvPr>
          <p:cNvSpPr txBox="1"/>
          <p:nvPr/>
        </p:nvSpPr>
        <p:spPr>
          <a:xfrm>
            <a:off x="6336412" y="3625275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>
                <a:solidFill>
                  <a:schemeClr val="bg1"/>
                </a:solidFill>
              </a:rPr>
              <a:t>Resource Group</a:t>
            </a:r>
            <a:endParaRPr lang="pl-PL" sz="1350" b="1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99A26-EB6F-874E-7DA1-5AB5F691B4C7}"/>
              </a:ext>
            </a:extLst>
          </p:cNvPr>
          <p:cNvSpPr txBox="1"/>
          <p:nvPr/>
        </p:nvSpPr>
        <p:spPr>
          <a:xfrm>
            <a:off x="6315957" y="4505578"/>
            <a:ext cx="12799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50" b="1">
                <a:solidFill>
                  <a:schemeClr val="bg1"/>
                </a:solidFill>
              </a:rPr>
              <a:t>Aplikacja</a:t>
            </a:r>
            <a:endParaRPr lang="pl-PL" sz="13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Nadzór nad ustawieniami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3584576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Nadzór nad ustawieniami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2" name="Picture 2" descr="Microsoft Entra: high-level preview">
            <a:extLst>
              <a:ext uri="{FF2B5EF4-FFF2-40B4-BE49-F238E27FC236}">
                <a16:creationId xmlns:a16="http://schemas.microsoft.com/office/drawing/2014/main" id="{3CD11E58-C541-45F2-AAE2-1901BB4D9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 t="47980" r="40826" b="29740"/>
          <a:stretch/>
        </p:blipFill>
        <p:spPr bwMode="auto">
          <a:xfrm>
            <a:off x="763633" y="3145933"/>
            <a:ext cx="1290603" cy="9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17">
            <a:extLst>
              <a:ext uri="{FF2B5EF4-FFF2-40B4-BE49-F238E27FC236}">
                <a16:creationId xmlns:a16="http://schemas.microsoft.com/office/drawing/2014/main" id="{73BC5FCC-43D3-2AF5-009A-551E6ADFA2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19" t="16325" r="8682" b="16189"/>
          <a:stretch/>
        </p:blipFill>
        <p:spPr>
          <a:xfrm>
            <a:off x="7471924" y="3150923"/>
            <a:ext cx="1177391" cy="721410"/>
          </a:xfrm>
          <a:prstGeom prst="rect">
            <a:avLst/>
          </a:prstGeom>
        </p:spPr>
      </p:pic>
      <p:pic>
        <p:nvPicPr>
          <p:cNvPr id="7" name="Obraz 8">
            <a:extLst>
              <a:ext uri="{FF2B5EF4-FFF2-40B4-BE49-F238E27FC236}">
                <a16:creationId xmlns:a16="http://schemas.microsoft.com/office/drawing/2014/main" id="{BF50F43B-D6F4-29E2-DBBC-6237EDB20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345" y="1760818"/>
            <a:ext cx="812546" cy="812546"/>
          </a:xfrm>
          <a:prstGeom prst="rect">
            <a:avLst/>
          </a:prstGeom>
        </p:spPr>
      </p:pic>
      <p:pic>
        <p:nvPicPr>
          <p:cNvPr id="8" name="Obraz 10">
            <a:extLst>
              <a:ext uri="{FF2B5EF4-FFF2-40B4-BE49-F238E27FC236}">
                <a16:creationId xmlns:a16="http://schemas.microsoft.com/office/drawing/2014/main" id="{DBB7BA55-7357-83D4-9CB8-E6747F5922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23" t="33495" r="-878" b="18938"/>
          <a:stretch/>
        </p:blipFill>
        <p:spPr>
          <a:xfrm>
            <a:off x="6905818" y="4579165"/>
            <a:ext cx="2309600" cy="792176"/>
          </a:xfrm>
          <a:prstGeom prst="rect">
            <a:avLst/>
          </a:prstGeom>
        </p:spPr>
      </p:pic>
      <p:sp>
        <p:nvSpPr>
          <p:cNvPr id="9" name="Nawias klamrowy otwierający 18">
            <a:extLst>
              <a:ext uri="{FF2B5EF4-FFF2-40B4-BE49-F238E27FC236}">
                <a16:creationId xmlns:a16="http://schemas.microsoft.com/office/drawing/2014/main" id="{35E21F15-B049-DC81-07B5-1FA381F0C4E1}"/>
              </a:ext>
            </a:extLst>
          </p:cNvPr>
          <p:cNvSpPr/>
          <p:nvPr/>
        </p:nvSpPr>
        <p:spPr>
          <a:xfrm>
            <a:off x="2054236" y="2261267"/>
            <a:ext cx="1787807" cy="2696496"/>
          </a:xfrm>
          <a:prstGeom prst="leftBrace">
            <a:avLst/>
          </a:prstGeom>
          <a:ln w="28575">
            <a:solidFill>
              <a:srgbClr val="753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0" name="pole tekstowe 19">
            <a:extLst>
              <a:ext uri="{FF2B5EF4-FFF2-40B4-BE49-F238E27FC236}">
                <a16:creationId xmlns:a16="http://schemas.microsoft.com/office/drawing/2014/main" id="{E5723AB5-9CC7-DCD5-E5E2-381AC7C39A46}"/>
              </a:ext>
            </a:extLst>
          </p:cNvPr>
          <p:cNvSpPr txBox="1"/>
          <p:nvPr/>
        </p:nvSpPr>
        <p:spPr>
          <a:xfrm>
            <a:off x="3842044" y="2389350"/>
            <a:ext cx="3445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System klasy CIEM</a:t>
            </a:r>
          </a:p>
        </p:txBody>
      </p:sp>
      <p:sp>
        <p:nvSpPr>
          <p:cNvPr id="11" name="pole tekstowe 20">
            <a:extLst>
              <a:ext uri="{FF2B5EF4-FFF2-40B4-BE49-F238E27FC236}">
                <a16:creationId xmlns:a16="http://schemas.microsoft.com/office/drawing/2014/main" id="{D16F43D4-20C3-0BEC-312A-8FD965CFAA0C}"/>
              </a:ext>
            </a:extLst>
          </p:cNvPr>
          <p:cNvSpPr txBox="1"/>
          <p:nvPr/>
        </p:nvSpPr>
        <p:spPr>
          <a:xfrm>
            <a:off x="3842044" y="2927202"/>
            <a:ext cx="3445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Wykrywanie</a:t>
            </a:r>
          </a:p>
        </p:txBody>
      </p:sp>
      <p:sp>
        <p:nvSpPr>
          <p:cNvPr id="12" name="pole tekstowe 21">
            <a:extLst>
              <a:ext uri="{FF2B5EF4-FFF2-40B4-BE49-F238E27FC236}">
                <a16:creationId xmlns:a16="http://schemas.microsoft.com/office/drawing/2014/main" id="{AAD6A797-C199-458C-E0C7-4B59C9D2AAFA}"/>
              </a:ext>
            </a:extLst>
          </p:cNvPr>
          <p:cNvSpPr txBox="1"/>
          <p:nvPr/>
        </p:nvSpPr>
        <p:spPr>
          <a:xfrm>
            <a:off x="3842044" y="3465054"/>
            <a:ext cx="3445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Automatyzacja uprawnień</a:t>
            </a:r>
          </a:p>
        </p:txBody>
      </p:sp>
      <p:sp>
        <p:nvSpPr>
          <p:cNvPr id="13" name="pole tekstowe 22">
            <a:extLst>
              <a:ext uri="{FF2B5EF4-FFF2-40B4-BE49-F238E27FC236}">
                <a16:creationId xmlns:a16="http://schemas.microsoft.com/office/drawing/2014/main" id="{000C5222-240F-2F64-6873-F3E655B4B2AE}"/>
              </a:ext>
            </a:extLst>
          </p:cNvPr>
          <p:cNvSpPr txBox="1"/>
          <p:nvPr/>
        </p:nvSpPr>
        <p:spPr>
          <a:xfrm>
            <a:off x="3842044" y="4002906"/>
            <a:ext cx="34459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Monitorowanie ryzyka w kontekście uprawnień</a:t>
            </a:r>
          </a:p>
        </p:txBody>
      </p:sp>
      <p:sp>
        <p:nvSpPr>
          <p:cNvPr id="14" name="pole tekstowe 23">
            <a:extLst>
              <a:ext uri="{FF2B5EF4-FFF2-40B4-BE49-F238E27FC236}">
                <a16:creationId xmlns:a16="http://schemas.microsoft.com/office/drawing/2014/main" id="{89FE2A3C-1CE8-6D07-816F-8744395E55ED}"/>
              </a:ext>
            </a:extLst>
          </p:cNvPr>
          <p:cNvSpPr txBox="1"/>
          <p:nvPr/>
        </p:nvSpPr>
        <p:spPr>
          <a:xfrm>
            <a:off x="3842044" y="4540757"/>
            <a:ext cx="34459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Indeks zaawansowania uprawnień (PCI)</a:t>
            </a:r>
          </a:p>
        </p:txBody>
      </p:sp>
    </p:spTree>
    <p:extLst>
      <p:ext uri="{BB962C8B-B14F-4D97-AF65-F5344CB8AC3E}">
        <p14:creationId xmlns:p14="http://schemas.microsoft.com/office/powerpoint/2010/main" val="6897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3584576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Nadzór nad ustawieniami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5" name="Wideo 7">
            <a:hlinkClick r:id="" action="ppaction://media"/>
            <a:extLst>
              <a:ext uri="{FF2B5EF4-FFF2-40B4-BE49-F238E27FC236}">
                <a16:creationId xmlns:a16="http://schemas.microsoft.com/office/drawing/2014/main" id="{65DC260F-8015-8F9B-05DC-44B87EB7E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049" y="759428"/>
            <a:ext cx="7909901" cy="5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3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Autofit/>
          </a:bodyPr>
          <a:lstStyle/>
          <a:p>
            <a:pPr algn="ctr"/>
            <a:r>
              <a:rPr lang="pl-PL" sz="13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Zero Trust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5577E7-F033-CA7D-C064-DB08442B0682}"/>
              </a:ext>
            </a:extLst>
          </p:cNvPr>
          <p:cNvCxnSpPr/>
          <p:nvPr/>
        </p:nvCxnSpPr>
        <p:spPr>
          <a:xfrm>
            <a:off x="269875" y="71323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4BA6F56-DBFC-F303-129F-ED098A87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8712"/>
            <a:ext cx="9144000" cy="852488"/>
          </a:xfrm>
          <a:prstGeom prst="rect">
            <a:avLst/>
          </a:prstGeom>
        </p:spPr>
      </p:pic>
      <p:pic>
        <p:nvPicPr>
          <p:cNvPr id="6" name="Obraz 11">
            <a:extLst>
              <a:ext uri="{FF2B5EF4-FFF2-40B4-BE49-F238E27FC236}">
                <a16:creationId xmlns:a16="http://schemas.microsoft.com/office/drawing/2014/main" id="{2A99B73C-17B1-D598-39A0-D45E707DB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21" y="7470552"/>
            <a:ext cx="8048357" cy="44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Zero Trust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2" name="Obraz 11">
            <a:extLst>
              <a:ext uri="{FF2B5EF4-FFF2-40B4-BE49-F238E27FC236}">
                <a16:creationId xmlns:a16="http://schemas.microsoft.com/office/drawing/2014/main" id="{747BB893-04A1-0B72-6C32-977128460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21" y="1191195"/>
            <a:ext cx="8048357" cy="44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3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4" y="0"/>
            <a:ext cx="2710815" cy="758666"/>
          </a:xfrm>
        </p:spPr>
        <p:txBody>
          <a:bodyPr>
            <a:normAutofit/>
          </a:bodyPr>
          <a:lstStyle/>
          <a:p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Zero Trust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5" name="Picture 4" descr="Infographic illustrating the Zero Trust reference architecture">
            <a:extLst>
              <a:ext uri="{FF2B5EF4-FFF2-40B4-BE49-F238E27FC236}">
                <a16:creationId xmlns:a16="http://schemas.microsoft.com/office/drawing/2014/main" id="{A71A3498-950C-637D-A55A-3451D2D1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9143999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55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A515-3619-089B-54D2-24CF128F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9F0A9A2-59BE-12B5-B099-10978AF4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21" y="2001101"/>
            <a:ext cx="8316158" cy="2316755"/>
          </a:xfrm>
        </p:spPr>
        <p:txBody>
          <a:bodyPr>
            <a:normAutofit fontScale="90000"/>
          </a:bodyPr>
          <a:lstStyle/>
          <a:p>
            <a:r>
              <a:rPr lang="pl-PL" sz="1492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Q&amp;A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AF958-1F9D-ADAB-6749-45B50C8A8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8460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3EA6CB3-E4DB-6893-3392-D4FD80947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10438" r="10986" b="10219"/>
          <a:stretch/>
        </p:blipFill>
        <p:spPr>
          <a:xfrm>
            <a:off x="4797468" y="1874789"/>
            <a:ext cx="3355931" cy="337457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631A139-FDBA-C70D-E892-2399760B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95" y="1779316"/>
            <a:ext cx="4010274" cy="3496289"/>
          </a:xfrm>
          <a:prstGeom prst="rect">
            <a:avLst/>
          </a:prstGeom>
        </p:spPr>
      </p:pic>
      <p:sp>
        <p:nvSpPr>
          <p:cNvPr id="12" name="Tytuł 2">
            <a:extLst>
              <a:ext uri="{FF2B5EF4-FFF2-40B4-BE49-F238E27FC236}">
                <a16:creationId xmlns:a16="http://schemas.microsoft.com/office/drawing/2014/main" id="{96D7EB09-642D-000F-2824-63EBCDB12018}"/>
              </a:ext>
            </a:extLst>
          </p:cNvPr>
          <p:cNvSpPr txBox="1">
            <a:spLocks/>
          </p:cNvSpPr>
          <p:nvPr/>
        </p:nvSpPr>
        <p:spPr>
          <a:xfrm>
            <a:off x="413921" y="351684"/>
            <a:ext cx="8316158" cy="5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2500" lnSpcReduction="2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pl-PL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-18"/>
              </a:rPr>
              <a:t>entrablog.com / </a:t>
            </a:r>
            <a:r>
              <a:rPr lang="pl-PL" sz="4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itchFamily="2" charset="-18"/>
              </a:rPr>
              <a:t>azureblog.pl</a:t>
            </a:r>
            <a:endParaRPr lang="pl-PL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-1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CB418-7BF9-4AF8-6669-BE69181E7AD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131149-A8E2-42CA-810D-3B75B40ADD1B}" type="datetime1">
              <a:rPr lang="pl-PL" smtClean="0"/>
              <a:t>19.09.2024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36435-C720-4F23-A8FF-3DEAE9D61CF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64 spotkanie Microsoft Azure User Group Poland w Warszawie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8378D-246C-F093-3950-A4749782F7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60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pl-PL" sz="179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O mnie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84B309-B715-0356-3FC7-FCD205696998}"/>
              </a:ext>
            </a:extLst>
          </p:cNvPr>
          <p:cNvCxnSpPr/>
          <p:nvPr/>
        </p:nvCxnSpPr>
        <p:spPr>
          <a:xfrm>
            <a:off x="269875" y="713994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2024 Microsoft Most Valuable Professional (MVP) badge image. Issued by Microsoft MVP and Student Ambassadors Communities">
            <a:extLst>
              <a:ext uri="{FF2B5EF4-FFF2-40B4-BE49-F238E27FC236}">
                <a16:creationId xmlns:a16="http://schemas.microsoft.com/office/drawing/2014/main" id="{7DC08BB8-D629-D506-E2DA-AE72F5687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0" y="10314602"/>
            <a:ext cx="889200" cy="8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Placeholder 26" descr="A person in a suit&#10;&#10;Description automatically generated">
            <a:extLst>
              <a:ext uri="{FF2B5EF4-FFF2-40B4-BE49-F238E27FC236}">
                <a16:creationId xmlns:a16="http://schemas.microsoft.com/office/drawing/2014/main" id="{86EC0F6A-4876-B5DA-2172-971BC3A5AB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9800" l="9771" r="89831">
                        <a14:foregroundMark x1="58923" y1="8800" x2="57926" y2="8400"/>
                        <a14:foregroundMark x1="52742" y1="8100" x2="48853" y2="9600"/>
                        <a14:foregroundMark x1="54536" y1="4800" x2="56431" y2="5000"/>
                        <a14:foregroundMark x1="13161" y1="90200" x2="11665" y2="94500"/>
                        <a14:foregroundMark x1="16351" y1="99000" x2="26620" y2="99800"/>
                      </a14:backgroundRemoval>
                    </a14:imgEffect>
                  </a14:imgLayer>
                </a14:imgProps>
              </a:ext>
            </a:extLst>
          </a:blip>
          <a:srcRect l="8058" t="2859" r="10818"/>
          <a:stretch/>
        </p:blipFill>
        <p:spPr>
          <a:xfrm>
            <a:off x="6593249" y="7139940"/>
            <a:ext cx="2344045" cy="2677293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4FC8998-C61B-5997-F56A-C0C3533F07A5}"/>
              </a:ext>
            </a:extLst>
          </p:cNvPr>
          <p:cNvSpPr txBox="1">
            <a:spLocks/>
          </p:cNvSpPr>
          <p:nvPr/>
        </p:nvSpPr>
        <p:spPr>
          <a:xfrm>
            <a:off x="6593249" y="9872508"/>
            <a:ext cx="2344045" cy="4267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Raleway" pitchFamily="2" charset="-18"/>
              </a:rPr>
              <a:t>Robert Przybylski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F981321-3E42-F98B-95BE-50BB585123AD}"/>
              </a:ext>
            </a:extLst>
          </p:cNvPr>
          <p:cNvSpPr txBox="1">
            <a:spLocks/>
          </p:cNvSpPr>
          <p:nvPr/>
        </p:nvSpPr>
        <p:spPr>
          <a:xfrm>
            <a:off x="6593249" y="10309945"/>
            <a:ext cx="2473776" cy="42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Security Practice Leader</a:t>
            </a:r>
          </a:p>
          <a:p>
            <a:r>
              <a:rPr lang="pl-PL" sz="1800" b="1" dirty="0">
                <a:latin typeface="DM Sans 18pt Black" pitchFamily="2" charset="-18"/>
              </a:rPr>
              <a:t>Formula </a:t>
            </a:r>
            <a:r>
              <a:rPr lang="pl-PL" sz="1800" b="1" dirty="0">
                <a:solidFill>
                  <a:srgbClr val="FF0000"/>
                </a:solidFill>
                <a:latin typeface="DM Sans 18pt Black" pitchFamily="2" charset="-18"/>
              </a:rPr>
              <a:t>5</a:t>
            </a:r>
            <a:endParaRPr lang="en-US" sz="1800" b="1" dirty="0">
              <a:solidFill>
                <a:srgbClr val="FF0000"/>
              </a:solidFill>
              <a:latin typeface="DM Sans 18pt Black" pitchFamily="2" charset="-18"/>
            </a:endParaRP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F7937DA-302D-DE8E-4FB5-A015A56141D2}"/>
              </a:ext>
            </a:extLst>
          </p:cNvPr>
          <p:cNvSpPr txBox="1">
            <a:spLocks/>
          </p:cNvSpPr>
          <p:nvPr/>
        </p:nvSpPr>
        <p:spPr>
          <a:xfrm>
            <a:off x="6840553" y="10986179"/>
            <a:ext cx="2588881" cy="3895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Raleway" pitchFamily="2" charset="-18"/>
              </a:rPr>
              <a:t>/</a:t>
            </a:r>
            <a:r>
              <a:rPr lang="en-US" dirty="0" err="1">
                <a:latin typeface="Raleway" pitchFamily="2" charset="-18"/>
              </a:rPr>
              <a:t>przybylskirobert</a:t>
            </a:r>
            <a:endParaRPr lang="en-US" dirty="0">
              <a:latin typeface="Raleway" pitchFamily="2" charset="-18"/>
            </a:endParaRP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E57D549-2CAD-08D2-DD63-A133C97A7874}"/>
              </a:ext>
            </a:extLst>
          </p:cNvPr>
          <p:cNvSpPr txBox="1">
            <a:spLocks/>
          </p:cNvSpPr>
          <p:nvPr/>
        </p:nvSpPr>
        <p:spPr>
          <a:xfrm>
            <a:off x="137935" y="7267180"/>
            <a:ext cx="6262007" cy="35596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buClr>
                <a:srgbClr val="75369E"/>
              </a:buClr>
              <a:buFont typeface="Arial" panose="020B0604020202020204" pitchFamily="34" charset="0"/>
              <a:buNone/>
            </a:pPr>
            <a:r>
              <a:rPr lang="en-US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-18"/>
              </a:rPr>
              <a:t>On-premises: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Active Directory including related services</a:t>
            </a:r>
            <a:r>
              <a:rPr lang="pl-PL" sz="1400" dirty="0">
                <a:latin typeface="Raleway" pitchFamily="2" charset="-18"/>
              </a:rPr>
              <a:t>, </a:t>
            </a:r>
            <a:endParaRPr lang="en-US" sz="1400" dirty="0">
              <a:latin typeface="Raleway" pitchFamily="2" charset="-18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pl-PL" sz="1400" dirty="0">
                <a:latin typeface="Raleway" pitchFamily="2" charset="-18"/>
              </a:rPr>
              <a:t>Power</a:t>
            </a:r>
            <a:r>
              <a:rPr lang="en-US" sz="1400" dirty="0">
                <a:latin typeface="Raleway" pitchFamily="2" charset="-18"/>
              </a:rPr>
              <a:t>S</a:t>
            </a:r>
            <a:r>
              <a:rPr lang="pl-PL" sz="1400" dirty="0">
                <a:latin typeface="Raleway" pitchFamily="2" charset="-18"/>
              </a:rPr>
              <a:t>hell</a:t>
            </a:r>
          </a:p>
          <a:p>
            <a:pPr marL="50800" indent="0">
              <a:buClr>
                <a:srgbClr val="75369E"/>
              </a:buClr>
              <a:buFont typeface="Arial" panose="020B0604020202020204" pitchFamily="34" charset="0"/>
              <a:buNone/>
            </a:pPr>
            <a:r>
              <a:rPr lang="pl-PL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-18"/>
              </a:rPr>
              <a:t>Cloud: </a:t>
            </a:r>
            <a:endParaRPr lang="en-US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itchFamily="2" charset="-18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Microsoft </a:t>
            </a:r>
            <a:r>
              <a:rPr lang="pl-PL" sz="1400" dirty="0">
                <a:latin typeface="Raleway" pitchFamily="2" charset="-18"/>
              </a:rPr>
              <a:t>Azure</a:t>
            </a:r>
            <a:r>
              <a:rPr lang="en-US" sz="1400" dirty="0">
                <a:latin typeface="Raleway" pitchFamily="2" charset="-18"/>
              </a:rPr>
              <a:t> (</a:t>
            </a:r>
            <a:r>
              <a:rPr lang="pl-PL" sz="1400" dirty="0">
                <a:latin typeface="Raleway" pitchFamily="2" charset="-18"/>
              </a:rPr>
              <a:t>Entra ID</a:t>
            </a:r>
            <a:r>
              <a:rPr lang="en-US" sz="1400" dirty="0">
                <a:latin typeface="Raleway" pitchFamily="2" charset="-18"/>
              </a:rPr>
              <a:t>,</a:t>
            </a:r>
            <a:r>
              <a:rPr lang="pl-PL" sz="1400" dirty="0">
                <a:latin typeface="Raleway" pitchFamily="2" charset="-18"/>
              </a:rPr>
              <a:t> Entra ID Governance, </a:t>
            </a:r>
            <a:r>
              <a:rPr lang="en-US" sz="1400" dirty="0">
                <a:latin typeface="Raleway" pitchFamily="2" charset="-18"/>
              </a:rPr>
              <a:t> CAF, Migrations, IaaS, </a:t>
            </a:r>
            <a:r>
              <a:rPr lang="pl-PL" sz="1400" dirty="0">
                <a:latin typeface="Raleway" pitchFamily="2" charset="-18"/>
              </a:rPr>
              <a:t>A</a:t>
            </a:r>
            <a:r>
              <a:rPr lang="en-US" sz="1400" dirty="0">
                <a:latin typeface="Raleway" pitchFamily="2" charset="-18"/>
              </a:rPr>
              <a:t>VD)</a:t>
            </a:r>
          </a:p>
          <a:p>
            <a:pPr marL="50800" indent="0">
              <a:buClr>
                <a:srgbClr val="75369E"/>
              </a:buClr>
              <a:buFont typeface="Arial" panose="020B0604020202020204" pitchFamily="34" charset="0"/>
              <a:buNone/>
            </a:pPr>
            <a:r>
              <a:rPr lang="en-US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-18"/>
              </a:rPr>
              <a:t>Security: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On-premises (EASE, Tiering, Red Forest, SCT/CIS, PAW)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Azure (</a:t>
            </a:r>
            <a:r>
              <a:rPr lang="pl-PL" sz="1400" dirty="0">
                <a:latin typeface="Raleway" pitchFamily="2" charset="-18"/>
              </a:rPr>
              <a:t>Entra ID</a:t>
            </a:r>
            <a:r>
              <a:rPr lang="en-US" sz="1400" dirty="0">
                <a:latin typeface="Raleway" pitchFamily="2" charset="-18"/>
              </a:rPr>
              <a:t>, Network security, Resource security</a:t>
            </a:r>
            <a:r>
              <a:rPr lang="pl-PL" sz="1400" dirty="0">
                <a:latin typeface="Raleway" pitchFamily="2" charset="-18"/>
              </a:rPr>
              <a:t>, Zero Trust</a:t>
            </a:r>
            <a:r>
              <a:rPr lang="en-US" sz="1400" dirty="0">
                <a:latin typeface="Raleway" pitchFamily="2" charset="-18"/>
              </a:rPr>
              <a:t>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Compromise Recovery</a:t>
            </a:r>
          </a:p>
        </p:txBody>
      </p:sp>
      <p:pic>
        <p:nvPicPr>
          <p:cNvPr id="39" name="Picture 2" descr="Microsoft Certified Trainer 2022-2023 badge image. Issued by Microsoft">
            <a:extLst>
              <a:ext uri="{FF2B5EF4-FFF2-40B4-BE49-F238E27FC236}">
                <a16:creationId xmlns:a16="http://schemas.microsoft.com/office/drawing/2014/main" id="{5335A6AB-32B4-D3C2-FC84-A7E30F41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12" y="10309945"/>
            <a:ext cx="888127" cy="8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Symbol zastępczy obrazu 28" descr="Obraz zawierający tekst&#10;&#10;Opis wygenerowany automatycznie">
            <a:extLst>
              <a:ext uri="{FF2B5EF4-FFF2-40B4-BE49-F238E27FC236}">
                <a16:creationId xmlns:a16="http://schemas.microsoft.com/office/drawing/2014/main" id="{3EA603F1-D5AF-ED16-4673-27D34C6F07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37740" y="10316903"/>
            <a:ext cx="888127" cy="888127"/>
          </a:xfrm>
          <a:prstGeom prst="rect">
            <a:avLst/>
          </a:prstGeom>
        </p:spPr>
      </p:pic>
      <p:pic>
        <p:nvPicPr>
          <p:cNvPr id="41" name="Symbol zastępczy obrazu 37" descr="Obraz zawierający tekst&#10;&#10;Opis wygenerowany automatycznie">
            <a:extLst>
              <a:ext uri="{FF2B5EF4-FFF2-40B4-BE49-F238E27FC236}">
                <a16:creationId xmlns:a16="http://schemas.microsoft.com/office/drawing/2014/main" id="{3B9F9603-25F0-7103-2CD6-AB6B2D0110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63168" y="10309945"/>
            <a:ext cx="888127" cy="888127"/>
          </a:xfrm>
          <a:prstGeom prst="rect">
            <a:avLst/>
          </a:prstGeom>
        </p:spPr>
      </p:pic>
      <p:pic>
        <p:nvPicPr>
          <p:cNvPr id="42" name="Symbol zastępczy obrazu 22" descr="Obraz zawierający tekst, znak&#10;&#10;Opis wygenerowany automatycznie">
            <a:extLst>
              <a:ext uri="{FF2B5EF4-FFF2-40B4-BE49-F238E27FC236}">
                <a16:creationId xmlns:a16="http://schemas.microsoft.com/office/drawing/2014/main" id="{C019593B-1B75-B18C-D7A5-DA22333043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788597" y="10309945"/>
            <a:ext cx="888127" cy="888127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40F56D34-5FE6-C253-34F0-E12C9A62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0" y="10967589"/>
            <a:ext cx="39211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Placeholder 35">
            <a:extLst>
              <a:ext uri="{FF2B5EF4-FFF2-40B4-BE49-F238E27FC236}">
                <a16:creationId xmlns:a16="http://schemas.microsoft.com/office/drawing/2014/main" id="{57DF4FDF-7C61-161C-AE56-194D9BD10A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94" b="694"/>
          <a:stretch/>
        </p:blipFill>
        <p:spPr>
          <a:xfrm>
            <a:off x="6448440" y="11585479"/>
            <a:ext cx="392113" cy="39211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D298587C-581B-D300-931F-A069F7292030}"/>
              </a:ext>
            </a:extLst>
          </p:cNvPr>
          <p:cNvSpPr txBox="1">
            <a:spLocks/>
          </p:cNvSpPr>
          <p:nvPr/>
        </p:nvSpPr>
        <p:spPr>
          <a:xfrm>
            <a:off x="6842458" y="11620149"/>
            <a:ext cx="2743201" cy="9976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latin typeface="Raleway" pitchFamily="2" charset="-18"/>
              </a:rPr>
              <a:t>www.azureblog.pl</a:t>
            </a:r>
            <a:endParaRPr lang="pl-PL" sz="1500" dirty="0">
              <a:latin typeface="Raleway" pitchFamily="2" charset="-18"/>
            </a:endParaRPr>
          </a:p>
          <a:p>
            <a:pPr marL="0" indent="0">
              <a:buNone/>
            </a:pPr>
            <a:r>
              <a:rPr lang="pl-PL" sz="1500" dirty="0">
                <a:latin typeface="Raleway" pitchFamily="2" charset="-18"/>
              </a:rPr>
              <a:t>www.entrablog.com</a:t>
            </a:r>
          </a:p>
          <a:p>
            <a:pPr marL="0" indent="0">
              <a:buNone/>
            </a:pPr>
            <a:r>
              <a:rPr lang="pl-PL" sz="1500" dirty="0">
                <a:latin typeface="Raleway" pitchFamily="2" charset="-18"/>
              </a:rPr>
              <a:t>www.autentykacja.pl</a:t>
            </a:r>
            <a:endParaRPr lang="en-US" sz="1500" dirty="0">
              <a:latin typeface="Raleway" pitchFamily="2" charset="-18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7AAD9D9-40F0-B81D-442D-85190F1134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6839"/>
            <a:ext cx="9144000" cy="852488"/>
          </a:xfrm>
          <a:prstGeom prst="rect">
            <a:avLst/>
          </a:prstGeom>
        </p:spPr>
      </p:pic>
      <p:pic>
        <p:nvPicPr>
          <p:cNvPr id="47" name="Picture 2" descr="How Elastic Security is used in Locked Shields; one of the world's largest  cyber defense exercises | Elastic Blog">
            <a:extLst>
              <a:ext uri="{FF2B5EF4-FFF2-40B4-BE49-F238E27FC236}">
                <a16:creationId xmlns:a16="http://schemas.microsoft.com/office/drawing/2014/main" id="{393911A6-3B0B-E4D7-71E7-321F26A80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76" y="11395492"/>
            <a:ext cx="1814855" cy="7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 descr="Obraz zawierający ściana, łazienka, wewnątrz, sąsiadująco&#10;&#10;Opis wygenerowany automatycznie">
            <a:extLst>
              <a:ext uri="{FF2B5EF4-FFF2-40B4-BE49-F238E27FC236}">
                <a16:creationId xmlns:a16="http://schemas.microsoft.com/office/drawing/2014/main" id="{AA4F074B-F601-88C1-D80C-2B23D270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74" r="13080"/>
          <a:stretch/>
        </p:blipFill>
        <p:spPr>
          <a:xfrm>
            <a:off x="-754380" y="0"/>
            <a:ext cx="9898380" cy="6005512"/>
          </a:xfrm>
          <a:prstGeom prst="rect">
            <a:avLst/>
          </a:prstGeom>
        </p:spPr>
      </p:pic>
      <p:pic>
        <p:nvPicPr>
          <p:cNvPr id="1028" name="Picture 4" descr="2024 Microsoft Most Valuable Professional (MVP) badge image. Issued by Microsoft MVP and Student Ambassadors Communities">
            <a:extLst>
              <a:ext uri="{FF2B5EF4-FFF2-40B4-BE49-F238E27FC236}">
                <a16:creationId xmlns:a16="http://schemas.microsoft.com/office/drawing/2014/main" id="{50B4C9F4-F332-F3F0-AF3E-B82A08FF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0" y="3763275"/>
            <a:ext cx="889200" cy="8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ABC01-9A36-42B6-8DCC-8B63B73B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0"/>
            <a:ext cx="1011555" cy="758666"/>
          </a:xfrm>
        </p:spPr>
        <p:txBody>
          <a:bodyPr>
            <a:normAutofit/>
          </a:bodyPr>
          <a:lstStyle/>
          <a:p>
            <a:pPr algn="ctr"/>
            <a:r>
              <a:rPr lang="pl-PL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rPr>
              <a:t>O mnie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D6340-9AAE-1385-9450-9673302723A6}"/>
              </a:ext>
            </a:extLst>
          </p:cNvPr>
          <p:cNvCxnSpPr/>
          <p:nvPr/>
        </p:nvCxnSpPr>
        <p:spPr>
          <a:xfrm>
            <a:off x="269875" y="579120"/>
            <a:ext cx="8602663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26" descr="A person in a suit&#10;&#10;Description automatically generated">
            <a:extLst>
              <a:ext uri="{FF2B5EF4-FFF2-40B4-BE49-F238E27FC236}">
                <a16:creationId xmlns:a16="http://schemas.microsoft.com/office/drawing/2014/main" id="{0A976667-9E9A-A3AF-7401-D2B573ABAC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9800" l="9771" r="89831">
                        <a14:foregroundMark x1="58923" y1="8800" x2="57926" y2="8400"/>
                        <a14:foregroundMark x1="52742" y1="8100" x2="48853" y2="9600"/>
                        <a14:foregroundMark x1="54536" y1="4800" x2="56431" y2="5000"/>
                        <a14:foregroundMark x1="13161" y1="90200" x2="11665" y2="94500"/>
                        <a14:foregroundMark x1="16351" y1="99000" x2="26620" y2="99800"/>
                      </a14:backgroundRemoval>
                    </a14:imgEffect>
                  </a14:imgLayer>
                </a14:imgProps>
              </a:ext>
            </a:extLst>
          </a:blip>
          <a:srcRect l="8058" t="2859" r="10818"/>
          <a:stretch/>
        </p:blipFill>
        <p:spPr>
          <a:xfrm>
            <a:off x="6593249" y="588613"/>
            <a:ext cx="2344045" cy="267729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A58ECE-00A9-2813-107C-B761F092F6F9}"/>
              </a:ext>
            </a:extLst>
          </p:cNvPr>
          <p:cNvSpPr txBox="1">
            <a:spLocks/>
          </p:cNvSpPr>
          <p:nvPr/>
        </p:nvSpPr>
        <p:spPr>
          <a:xfrm>
            <a:off x="6593249" y="3321181"/>
            <a:ext cx="2344045" cy="4267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Raleway" pitchFamily="2" charset="-18"/>
              </a:rPr>
              <a:t>Robert Przybylski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E3BB044-0617-6589-98B3-F1697F187377}"/>
              </a:ext>
            </a:extLst>
          </p:cNvPr>
          <p:cNvSpPr txBox="1">
            <a:spLocks/>
          </p:cNvSpPr>
          <p:nvPr/>
        </p:nvSpPr>
        <p:spPr>
          <a:xfrm>
            <a:off x="6593249" y="3758618"/>
            <a:ext cx="2473776" cy="426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Security Practice Leader</a:t>
            </a:r>
          </a:p>
          <a:p>
            <a:r>
              <a:rPr lang="pl-PL" sz="1800" b="1" dirty="0">
                <a:latin typeface="DM Sans 18pt Black" pitchFamily="2" charset="-18"/>
              </a:rPr>
              <a:t>Formula </a:t>
            </a:r>
            <a:r>
              <a:rPr lang="pl-PL" sz="1800" b="1" dirty="0">
                <a:solidFill>
                  <a:srgbClr val="FF0000"/>
                </a:solidFill>
                <a:latin typeface="DM Sans 18pt Black" pitchFamily="2" charset="-18"/>
              </a:rPr>
              <a:t>5</a:t>
            </a:r>
            <a:endParaRPr lang="en-US" sz="1800" b="1" dirty="0">
              <a:solidFill>
                <a:srgbClr val="FF0000"/>
              </a:solidFill>
              <a:latin typeface="DM Sans 18pt Black" pitchFamily="2" charset="-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43985C-81F7-8BBF-8FE2-7B1B36C73DBD}"/>
              </a:ext>
            </a:extLst>
          </p:cNvPr>
          <p:cNvSpPr txBox="1">
            <a:spLocks/>
          </p:cNvSpPr>
          <p:nvPr/>
        </p:nvSpPr>
        <p:spPr>
          <a:xfrm>
            <a:off x="6840553" y="4434852"/>
            <a:ext cx="2588881" cy="3895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Raleway" pitchFamily="2" charset="-18"/>
              </a:rPr>
              <a:t>/</a:t>
            </a:r>
            <a:r>
              <a:rPr lang="en-US" dirty="0" err="1">
                <a:latin typeface="Raleway" pitchFamily="2" charset="-18"/>
              </a:rPr>
              <a:t>przybylskirobert</a:t>
            </a:r>
            <a:endParaRPr lang="en-US" dirty="0">
              <a:latin typeface="Raleway" pitchFamily="2" charset="-1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0E2B55-9035-F8DE-AFE9-E44FA649803D}"/>
              </a:ext>
            </a:extLst>
          </p:cNvPr>
          <p:cNvSpPr txBox="1">
            <a:spLocks/>
          </p:cNvSpPr>
          <p:nvPr/>
        </p:nvSpPr>
        <p:spPr>
          <a:xfrm>
            <a:off x="137935" y="715853"/>
            <a:ext cx="6262007" cy="35596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buClr>
                <a:srgbClr val="75369E"/>
              </a:buClr>
              <a:buFont typeface="Arial" panose="020B0604020202020204" pitchFamily="34" charset="0"/>
              <a:buNone/>
            </a:pPr>
            <a:r>
              <a:rPr lang="en-US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-18"/>
              </a:rPr>
              <a:t>On-premises: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Active Directory including related services</a:t>
            </a:r>
            <a:r>
              <a:rPr lang="pl-PL" sz="1400" dirty="0">
                <a:latin typeface="Raleway" pitchFamily="2" charset="-18"/>
              </a:rPr>
              <a:t>, </a:t>
            </a:r>
            <a:endParaRPr lang="en-US" sz="1400" dirty="0">
              <a:latin typeface="Raleway" pitchFamily="2" charset="-18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pl-PL" sz="1400" dirty="0">
                <a:latin typeface="Raleway" pitchFamily="2" charset="-18"/>
              </a:rPr>
              <a:t>Power</a:t>
            </a:r>
            <a:r>
              <a:rPr lang="en-US" sz="1400" dirty="0">
                <a:latin typeface="Raleway" pitchFamily="2" charset="-18"/>
              </a:rPr>
              <a:t>S</a:t>
            </a:r>
            <a:r>
              <a:rPr lang="pl-PL" sz="1400" dirty="0">
                <a:latin typeface="Raleway" pitchFamily="2" charset="-18"/>
              </a:rPr>
              <a:t>hell</a:t>
            </a:r>
          </a:p>
          <a:p>
            <a:pPr marL="50800" indent="0">
              <a:buClr>
                <a:srgbClr val="75369E"/>
              </a:buClr>
              <a:buFont typeface="Arial" panose="020B0604020202020204" pitchFamily="34" charset="0"/>
              <a:buNone/>
            </a:pPr>
            <a:r>
              <a:rPr lang="pl-PL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-18"/>
              </a:rPr>
              <a:t>Cloud: </a:t>
            </a:r>
            <a:endParaRPr lang="en-US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itchFamily="2" charset="-18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Microsoft </a:t>
            </a:r>
            <a:r>
              <a:rPr lang="pl-PL" sz="1400" dirty="0">
                <a:latin typeface="Raleway" pitchFamily="2" charset="-18"/>
              </a:rPr>
              <a:t>Azure</a:t>
            </a:r>
            <a:r>
              <a:rPr lang="en-US" sz="1400" dirty="0">
                <a:latin typeface="Raleway" pitchFamily="2" charset="-18"/>
              </a:rPr>
              <a:t> (</a:t>
            </a:r>
            <a:r>
              <a:rPr lang="pl-PL" sz="1400" dirty="0">
                <a:latin typeface="Raleway" pitchFamily="2" charset="-18"/>
              </a:rPr>
              <a:t>Entra ID</a:t>
            </a:r>
            <a:r>
              <a:rPr lang="en-US" sz="1400" dirty="0">
                <a:latin typeface="Raleway" pitchFamily="2" charset="-18"/>
              </a:rPr>
              <a:t>,</a:t>
            </a:r>
            <a:r>
              <a:rPr lang="pl-PL" sz="1400" dirty="0">
                <a:latin typeface="Raleway" pitchFamily="2" charset="-18"/>
              </a:rPr>
              <a:t> Entra ID Governance, </a:t>
            </a:r>
            <a:r>
              <a:rPr lang="en-US" sz="1400" dirty="0">
                <a:latin typeface="Raleway" pitchFamily="2" charset="-18"/>
              </a:rPr>
              <a:t> CAF, Migrations, IaaS, </a:t>
            </a:r>
            <a:r>
              <a:rPr lang="pl-PL" sz="1400" dirty="0">
                <a:latin typeface="Raleway" pitchFamily="2" charset="-18"/>
              </a:rPr>
              <a:t>A</a:t>
            </a:r>
            <a:r>
              <a:rPr lang="en-US" sz="1400" dirty="0">
                <a:latin typeface="Raleway" pitchFamily="2" charset="-18"/>
              </a:rPr>
              <a:t>VD)</a:t>
            </a:r>
          </a:p>
          <a:p>
            <a:pPr marL="50800" indent="0">
              <a:buClr>
                <a:srgbClr val="75369E"/>
              </a:buClr>
              <a:buFont typeface="Arial" panose="020B0604020202020204" pitchFamily="34" charset="0"/>
              <a:buNone/>
            </a:pPr>
            <a:r>
              <a:rPr lang="en-US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-18"/>
              </a:rPr>
              <a:t>Security: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On-premises (EASE, Tiering, Red Forest, SCT/CIS, PAW)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Azure (</a:t>
            </a:r>
            <a:r>
              <a:rPr lang="pl-PL" sz="1400" dirty="0">
                <a:latin typeface="Raleway" pitchFamily="2" charset="-18"/>
              </a:rPr>
              <a:t>Entra ID</a:t>
            </a:r>
            <a:r>
              <a:rPr lang="en-US" sz="1400" dirty="0">
                <a:latin typeface="Raleway" pitchFamily="2" charset="-18"/>
              </a:rPr>
              <a:t>, Network security, Resource security</a:t>
            </a:r>
            <a:r>
              <a:rPr lang="pl-PL" sz="1400" dirty="0">
                <a:latin typeface="Raleway" pitchFamily="2" charset="-18"/>
              </a:rPr>
              <a:t>, Zero Trust</a:t>
            </a:r>
            <a:r>
              <a:rPr lang="en-US" sz="1400" dirty="0">
                <a:latin typeface="Raleway" pitchFamily="2" charset="-18"/>
              </a:rPr>
              <a:t>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400" dirty="0">
                <a:latin typeface="Raleway" pitchFamily="2" charset="-18"/>
              </a:rPr>
              <a:t>Compromise Recovery</a:t>
            </a:r>
          </a:p>
        </p:txBody>
      </p:sp>
      <p:pic>
        <p:nvPicPr>
          <p:cNvPr id="11" name="Picture 2" descr="Microsoft Certified Trainer 2022-2023 badge image. Issued by Microsoft">
            <a:extLst>
              <a:ext uri="{FF2B5EF4-FFF2-40B4-BE49-F238E27FC236}">
                <a16:creationId xmlns:a16="http://schemas.microsoft.com/office/drawing/2014/main" id="{936BCE46-7409-64A3-E4F0-E50B1CAA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12" y="3758618"/>
            <a:ext cx="888127" cy="8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ymbol zastępczy obrazu 28" descr="Obraz zawierający tekst&#10;&#10;Opis wygenerowany automatycznie">
            <a:extLst>
              <a:ext uri="{FF2B5EF4-FFF2-40B4-BE49-F238E27FC236}">
                <a16:creationId xmlns:a16="http://schemas.microsoft.com/office/drawing/2014/main" id="{BF8F45F0-4A80-77F2-88C9-179D43EF51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537740" y="3765576"/>
            <a:ext cx="888127" cy="888127"/>
          </a:xfrm>
          <a:prstGeom prst="rect">
            <a:avLst/>
          </a:prstGeom>
        </p:spPr>
      </p:pic>
      <p:pic>
        <p:nvPicPr>
          <p:cNvPr id="13" name="Symbol zastępczy obrazu 37" descr="Obraz zawierający tekst&#10;&#10;Opis wygenerowany automatycznie">
            <a:extLst>
              <a:ext uri="{FF2B5EF4-FFF2-40B4-BE49-F238E27FC236}">
                <a16:creationId xmlns:a16="http://schemas.microsoft.com/office/drawing/2014/main" id="{59227DB8-C7BA-3313-AE05-E4B979C05F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63168" y="3758618"/>
            <a:ext cx="888127" cy="888127"/>
          </a:xfrm>
          <a:prstGeom prst="rect">
            <a:avLst/>
          </a:prstGeom>
        </p:spPr>
      </p:pic>
      <p:pic>
        <p:nvPicPr>
          <p:cNvPr id="14" name="Symbol zastępczy obrazu 22" descr="Obraz zawierający tekst, znak&#10;&#10;Opis wygenerowany automatycznie">
            <a:extLst>
              <a:ext uri="{FF2B5EF4-FFF2-40B4-BE49-F238E27FC236}">
                <a16:creationId xmlns:a16="http://schemas.microsoft.com/office/drawing/2014/main" id="{7B05ADCA-2A3B-78D2-C7EC-348115867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88597" y="3758618"/>
            <a:ext cx="888127" cy="88812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A838A5B-8995-1B8A-155F-EC7B7A19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0" y="4416262"/>
            <a:ext cx="39211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35">
            <a:extLst>
              <a:ext uri="{FF2B5EF4-FFF2-40B4-BE49-F238E27FC236}">
                <a16:creationId xmlns:a16="http://schemas.microsoft.com/office/drawing/2014/main" id="{45C199C8-7C9B-111A-BBF5-500885E17A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94" b="694"/>
          <a:stretch/>
        </p:blipFill>
        <p:spPr>
          <a:xfrm>
            <a:off x="6448440" y="5034152"/>
            <a:ext cx="392113" cy="3921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4627C4AD-7C88-5A8E-638A-C3012C15F4F3}"/>
              </a:ext>
            </a:extLst>
          </p:cNvPr>
          <p:cNvSpPr txBox="1">
            <a:spLocks/>
          </p:cNvSpPr>
          <p:nvPr/>
        </p:nvSpPr>
        <p:spPr>
          <a:xfrm>
            <a:off x="6842458" y="5068822"/>
            <a:ext cx="2743201" cy="9976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latin typeface="Raleway" pitchFamily="2" charset="-18"/>
              </a:rPr>
              <a:t>www.azureblog.pl</a:t>
            </a:r>
            <a:endParaRPr lang="pl-PL" sz="1500" dirty="0">
              <a:latin typeface="Raleway" pitchFamily="2" charset="-18"/>
            </a:endParaRPr>
          </a:p>
          <a:p>
            <a:pPr marL="0" indent="0">
              <a:buNone/>
            </a:pPr>
            <a:r>
              <a:rPr lang="pl-PL" sz="1500" dirty="0">
                <a:latin typeface="Raleway" pitchFamily="2" charset="-18"/>
              </a:rPr>
              <a:t>www.entrablog.com</a:t>
            </a:r>
          </a:p>
          <a:p>
            <a:pPr marL="0" indent="0">
              <a:buNone/>
            </a:pPr>
            <a:r>
              <a:rPr lang="pl-PL" sz="1500" dirty="0">
                <a:latin typeface="Raleway" pitchFamily="2" charset="-18"/>
              </a:rPr>
              <a:t>www.autentykacja.pl</a:t>
            </a:r>
            <a:endParaRPr lang="en-US" sz="1500" dirty="0">
              <a:latin typeface="Raleway" pitchFamily="2" charset="-1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E7F6F-B54B-CE0D-1BE5-BC15E9105E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5512"/>
            <a:ext cx="9144000" cy="852488"/>
          </a:xfrm>
          <a:prstGeom prst="rect">
            <a:avLst/>
          </a:prstGeom>
        </p:spPr>
      </p:pic>
      <p:pic>
        <p:nvPicPr>
          <p:cNvPr id="1026" name="Picture 2" descr="How Elastic Security is used in Locked Shields; one of the world's largest  cyber defense exercises | Elastic Blog">
            <a:extLst>
              <a:ext uri="{FF2B5EF4-FFF2-40B4-BE49-F238E27FC236}">
                <a16:creationId xmlns:a16="http://schemas.microsoft.com/office/drawing/2014/main" id="{568B1C74-6E09-C0C5-BE5B-627CC008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76" y="4844165"/>
            <a:ext cx="1814855" cy="7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45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E158A-7968-E5C3-8457-D8D1919A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7478E-8F5F-453C-B412-BBEC6F2AC154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632F83-5447-0A6B-53E3-F051B033A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/>
          <a:stretch/>
        </p:blipFill>
        <p:spPr bwMode="auto">
          <a:xfrm>
            <a:off x="0" y="606470"/>
            <a:ext cx="9142227" cy="54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8">
            <a:extLst>
              <a:ext uri="{FF2B5EF4-FFF2-40B4-BE49-F238E27FC236}">
                <a16:creationId xmlns:a16="http://schemas.microsoft.com/office/drawing/2014/main" id="{28D03B74-E4C4-5742-60C3-C9B40EEEAFD5}"/>
              </a:ext>
            </a:extLst>
          </p:cNvPr>
          <p:cNvSpPr txBox="1"/>
          <p:nvPr/>
        </p:nvSpPr>
        <p:spPr>
          <a:xfrm>
            <a:off x="1" y="21695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rgbClr val="022B3A"/>
                </a:solidFill>
                <a:latin typeface="Raleway Black" pitchFamily="2" charset="-18"/>
              </a:rPr>
              <a:t>Tożsamość w chmurze</a:t>
            </a:r>
          </a:p>
        </p:txBody>
      </p:sp>
    </p:spTree>
    <p:extLst>
      <p:ext uri="{BB962C8B-B14F-4D97-AF65-F5344CB8AC3E}">
        <p14:creationId xmlns:p14="http://schemas.microsoft.com/office/powerpoint/2010/main" val="3868435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5E23A-C7D6-0383-D488-5D130947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7478E-8F5F-453C-B412-BBEC6F2AC154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C41CD01D-7581-8A25-FF57-494E6319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0654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22B3A"/>
                </a:solidFill>
                <a:latin typeface="Raleway Black" pitchFamily="2" charset="-18"/>
                <a:ea typeface="+mn-ea"/>
                <a:cs typeface="+mn-cs"/>
              </a:rPr>
              <a:t>IdaaS</a:t>
            </a:r>
          </a:p>
        </p:txBody>
      </p:sp>
      <p:pic>
        <p:nvPicPr>
          <p:cNvPr id="6" name="Picture 2" descr="Cloud Computing Stack Comparison">
            <a:extLst>
              <a:ext uri="{FF2B5EF4-FFF2-40B4-BE49-F238E27FC236}">
                <a16:creationId xmlns:a16="http://schemas.microsoft.com/office/drawing/2014/main" id="{7BF6DB66-2667-C4C8-2D02-6E1018FF2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802"/>
          <a:stretch/>
        </p:blipFill>
        <p:spPr bwMode="auto">
          <a:xfrm>
            <a:off x="311150" y="1050732"/>
            <a:ext cx="8521700" cy="45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5E23A-C7D6-0383-D488-5D130947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7478E-8F5F-453C-B412-BBEC6F2AC154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C41CD01D-7581-8A25-FF57-494E6319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0654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22B3A"/>
                </a:solidFill>
                <a:latin typeface="Raleway Black" pitchFamily="2" charset="-18"/>
                <a:ea typeface="+mn-ea"/>
                <a:cs typeface="+mn-cs"/>
              </a:rPr>
              <a:t>IdaaS</a:t>
            </a:r>
          </a:p>
        </p:txBody>
      </p:sp>
      <p:pic>
        <p:nvPicPr>
          <p:cNvPr id="6" name="Picture 2" descr="Cloud Computing Stack Comparison">
            <a:extLst>
              <a:ext uri="{FF2B5EF4-FFF2-40B4-BE49-F238E27FC236}">
                <a16:creationId xmlns:a16="http://schemas.microsoft.com/office/drawing/2014/main" id="{7BF6DB66-2667-C4C8-2D02-6E1018FF2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r="2802"/>
          <a:stretch/>
        </p:blipFill>
        <p:spPr bwMode="auto">
          <a:xfrm>
            <a:off x="1469118" y="2590728"/>
            <a:ext cx="6205764" cy="329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E6D840C-28F9-058C-EED1-5155F0763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149" y="278088"/>
            <a:ext cx="4933701" cy="277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: zaokrąglone rogi 5">
            <a:extLst>
              <a:ext uri="{FF2B5EF4-FFF2-40B4-BE49-F238E27FC236}">
                <a16:creationId xmlns:a16="http://schemas.microsoft.com/office/drawing/2014/main" id="{64F594FE-9A46-A5A0-A986-158DB6E5E74C}"/>
              </a:ext>
            </a:extLst>
          </p:cNvPr>
          <p:cNvSpPr/>
          <p:nvPr/>
        </p:nvSpPr>
        <p:spPr>
          <a:xfrm>
            <a:off x="2917144" y="2715423"/>
            <a:ext cx="4757738" cy="3046286"/>
          </a:xfrm>
          <a:prstGeom prst="roundRect">
            <a:avLst>
              <a:gd name="adj" fmla="val 8409"/>
            </a:avLst>
          </a:prstGeom>
          <a:noFill/>
          <a:ln w="38100">
            <a:solidFill>
              <a:srgbClr val="EB3D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5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glowing cloud&#10;&#10;Description automatically generated">
            <a:extLst>
              <a:ext uri="{FF2B5EF4-FFF2-40B4-BE49-F238E27FC236}">
                <a16:creationId xmlns:a16="http://schemas.microsoft.com/office/drawing/2014/main" id="{8E3D15A1-6F74-D5F1-F585-D1B3D18F6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99" y="0"/>
            <a:ext cx="9778049" cy="6857999"/>
          </a:xfrm>
          <a:prstGeom prst="rect">
            <a:avLst/>
          </a:prstGeom>
        </p:spPr>
      </p:pic>
      <p:sp useBgFill="1">
        <p:nvSpPr>
          <p:cNvPr id="3" name="Oval 2">
            <a:extLst>
              <a:ext uri="{FF2B5EF4-FFF2-40B4-BE49-F238E27FC236}">
                <a16:creationId xmlns:a16="http://schemas.microsoft.com/office/drawing/2014/main" id="{DAE92DD5-1E79-16A4-2CEA-DBA024A37859}"/>
              </a:ext>
            </a:extLst>
          </p:cNvPr>
          <p:cNvSpPr/>
          <p:nvPr/>
        </p:nvSpPr>
        <p:spPr>
          <a:xfrm>
            <a:off x="4794244" y="1427186"/>
            <a:ext cx="3938086" cy="3938086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 useBgFill="1">
        <p:nvSpPr>
          <p:cNvPr id="27" name="Oval 26">
            <a:extLst>
              <a:ext uri="{FF2B5EF4-FFF2-40B4-BE49-F238E27FC236}">
                <a16:creationId xmlns:a16="http://schemas.microsoft.com/office/drawing/2014/main" id="{35056466-C4DE-1165-5D7C-32BE396FBF20}"/>
              </a:ext>
            </a:extLst>
          </p:cNvPr>
          <p:cNvSpPr/>
          <p:nvPr/>
        </p:nvSpPr>
        <p:spPr>
          <a:xfrm>
            <a:off x="7271217" y="1347977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</a:t>
            </a:r>
          </a:p>
        </p:txBody>
      </p:sp>
      <p:sp useBgFill="1">
        <p:nvSpPr>
          <p:cNvPr id="28" name="Oval 27">
            <a:extLst>
              <a:ext uri="{FF2B5EF4-FFF2-40B4-BE49-F238E27FC236}">
                <a16:creationId xmlns:a16="http://schemas.microsoft.com/office/drawing/2014/main" id="{B7379E5D-13EF-2EE5-D631-4BAF5EADFA6A}"/>
              </a:ext>
            </a:extLst>
          </p:cNvPr>
          <p:cNvSpPr/>
          <p:nvPr/>
        </p:nvSpPr>
        <p:spPr>
          <a:xfrm>
            <a:off x="8083572" y="1955627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</a:t>
            </a:r>
          </a:p>
        </p:txBody>
      </p:sp>
      <p:sp useBgFill="1">
        <p:nvSpPr>
          <p:cNvPr id="29" name="Oval 28">
            <a:extLst>
              <a:ext uri="{FF2B5EF4-FFF2-40B4-BE49-F238E27FC236}">
                <a16:creationId xmlns:a16="http://schemas.microsoft.com/office/drawing/2014/main" id="{7DADC2EE-1F2E-4B30-3B42-2A37523BF50F}"/>
              </a:ext>
            </a:extLst>
          </p:cNvPr>
          <p:cNvSpPr/>
          <p:nvPr/>
        </p:nvSpPr>
        <p:spPr>
          <a:xfrm>
            <a:off x="8372330" y="3053928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</a:t>
            </a:r>
          </a:p>
        </p:txBody>
      </p:sp>
      <p:sp useBgFill="1">
        <p:nvSpPr>
          <p:cNvPr id="30" name="Oval 29">
            <a:extLst>
              <a:ext uri="{FF2B5EF4-FFF2-40B4-BE49-F238E27FC236}">
                <a16:creationId xmlns:a16="http://schemas.microsoft.com/office/drawing/2014/main" id="{1526212A-F594-DA6F-4EAD-C98684550E06}"/>
              </a:ext>
            </a:extLst>
          </p:cNvPr>
          <p:cNvSpPr/>
          <p:nvPr/>
        </p:nvSpPr>
        <p:spPr>
          <a:xfrm>
            <a:off x="8083572" y="4064416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4</a:t>
            </a:r>
          </a:p>
        </p:txBody>
      </p:sp>
      <p:sp useBgFill="1">
        <p:nvSpPr>
          <p:cNvPr id="31" name="Oval 30">
            <a:extLst>
              <a:ext uri="{FF2B5EF4-FFF2-40B4-BE49-F238E27FC236}">
                <a16:creationId xmlns:a16="http://schemas.microsoft.com/office/drawing/2014/main" id="{E8CC758D-D987-D8C7-E4FD-6F922FF4B591}"/>
              </a:ext>
            </a:extLst>
          </p:cNvPr>
          <p:cNvSpPr/>
          <p:nvPr/>
        </p:nvSpPr>
        <p:spPr>
          <a:xfrm>
            <a:off x="7271217" y="4824020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5</a:t>
            </a:r>
          </a:p>
        </p:txBody>
      </p:sp>
      <p:sp useBgFill="1">
        <p:nvSpPr>
          <p:cNvPr id="32" name="Oval 31">
            <a:extLst>
              <a:ext uri="{FF2B5EF4-FFF2-40B4-BE49-F238E27FC236}">
                <a16:creationId xmlns:a16="http://schemas.microsoft.com/office/drawing/2014/main" id="{3DB29083-E134-F8D2-E91E-33F213A4F593}"/>
              </a:ext>
            </a:extLst>
          </p:cNvPr>
          <p:cNvSpPr/>
          <p:nvPr/>
        </p:nvSpPr>
        <p:spPr>
          <a:xfrm>
            <a:off x="6453308" y="5005272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6</a:t>
            </a:r>
          </a:p>
        </p:txBody>
      </p:sp>
      <p:sp useBgFill="1">
        <p:nvSpPr>
          <p:cNvPr id="33" name="Oval 32">
            <a:extLst>
              <a:ext uri="{FF2B5EF4-FFF2-40B4-BE49-F238E27FC236}">
                <a16:creationId xmlns:a16="http://schemas.microsoft.com/office/drawing/2014/main" id="{E3CD06E0-506F-129F-5F05-2535E69F05A0}"/>
              </a:ext>
            </a:extLst>
          </p:cNvPr>
          <p:cNvSpPr/>
          <p:nvPr/>
        </p:nvSpPr>
        <p:spPr>
          <a:xfrm>
            <a:off x="5609913" y="4824020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7</a:t>
            </a:r>
          </a:p>
        </p:txBody>
      </p:sp>
      <p:sp useBgFill="1">
        <p:nvSpPr>
          <p:cNvPr id="34" name="Oval 33">
            <a:extLst>
              <a:ext uri="{FF2B5EF4-FFF2-40B4-BE49-F238E27FC236}">
                <a16:creationId xmlns:a16="http://schemas.microsoft.com/office/drawing/2014/main" id="{DCEBD6BC-E071-25A2-A57C-3B74C602D54E}"/>
              </a:ext>
            </a:extLst>
          </p:cNvPr>
          <p:cNvSpPr/>
          <p:nvPr/>
        </p:nvSpPr>
        <p:spPr>
          <a:xfrm>
            <a:off x="4967755" y="4064416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8</a:t>
            </a:r>
          </a:p>
        </p:txBody>
      </p:sp>
      <p:sp useBgFill="1">
        <p:nvSpPr>
          <p:cNvPr id="35" name="Oval 34">
            <a:extLst>
              <a:ext uri="{FF2B5EF4-FFF2-40B4-BE49-F238E27FC236}">
                <a16:creationId xmlns:a16="http://schemas.microsoft.com/office/drawing/2014/main" id="{9E90A62A-B5CD-B222-0165-0EC2C266D26D}"/>
              </a:ext>
            </a:extLst>
          </p:cNvPr>
          <p:cNvSpPr/>
          <p:nvPr/>
        </p:nvSpPr>
        <p:spPr>
          <a:xfrm>
            <a:off x="4657084" y="3053928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9</a:t>
            </a:r>
          </a:p>
        </p:txBody>
      </p:sp>
      <p:sp useBgFill="1">
        <p:nvSpPr>
          <p:cNvPr id="36" name="Oval 35">
            <a:extLst>
              <a:ext uri="{FF2B5EF4-FFF2-40B4-BE49-F238E27FC236}">
                <a16:creationId xmlns:a16="http://schemas.microsoft.com/office/drawing/2014/main" id="{18255089-231F-68CD-09EB-23A4B857FFD9}"/>
              </a:ext>
            </a:extLst>
          </p:cNvPr>
          <p:cNvSpPr/>
          <p:nvPr/>
        </p:nvSpPr>
        <p:spPr>
          <a:xfrm>
            <a:off x="4967755" y="1955627"/>
            <a:ext cx="720000" cy="720000"/>
          </a:xfrm>
          <a:prstGeom prst="ellipse">
            <a:avLst/>
          </a:prstGeom>
          <a:ln w="6350">
            <a:noFill/>
          </a:ln>
          <a:effectLst>
            <a:innerShdw blurRad="317500">
              <a:schemeClr val="tx1">
                <a:alpha val="48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67DDA-9C92-4982-0424-91FCB1617AA9}"/>
              </a:ext>
            </a:extLst>
          </p:cNvPr>
          <p:cNvSpPr txBox="1"/>
          <p:nvPr/>
        </p:nvSpPr>
        <p:spPr>
          <a:xfrm>
            <a:off x="312218" y="2196671"/>
            <a:ext cx="1910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defRPr>
            </a:lvl1pPr>
          </a:lstStyle>
          <a:p>
            <a:r>
              <a:rPr lang="pl-PL" dirty="0">
                <a:latin typeface="Raleway Black" pitchFamily="2" charset="-18"/>
              </a:rPr>
              <a:t>10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D709B5-83A0-C336-F586-41E19E90003E}"/>
              </a:ext>
            </a:extLst>
          </p:cNvPr>
          <p:cNvSpPr txBox="1"/>
          <p:nvPr/>
        </p:nvSpPr>
        <p:spPr>
          <a:xfrm>
            <a:off x="312218" y="3208278"/>
            <a:ext cx="48895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6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itchFamily="2" charset="-18"/>
              </a:defRPr>
            </a:lvl1pPr>
          </a:lstStyle>
          <a:p>
            <a:r>
              <a:rPr lang="pl-PL" dirty="0">
                <a:latin typeface="Raleway Black" pitchFamily="2" charset="-18"/>
              </a:rPr>
              <a:t>Faktów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26B5B6-9B51-CC17-BD2F-BEB437D9BCAB}"/>
              </a:ext>
            </a:extLst>
          </p:cNvPr>
          <p:cNvSpPr txBox="1"/>
          <p:nvPr/>
        </p:nvSpPr>
        <p:spPr>
          <a:xfrm>
            <a:off x="294261" y="4140577"/>
            <a:ext cx="48895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 Black" pitchFamily="2" charset="-18"/>
              </a:rPr>
              <a:t>Lub mitów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3DFBBA-721C-1903-4D48-AFA929D7D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24988" r="63283" b="24353"/>
          <a:stretch/>
        </p:blipFill>
        <p:spPr bwMode="auto">
          <a:xfrm>
            <a:off x="5414960" y="2274403"/>
            <a:ext cx="2796695" cy="258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62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-0.12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87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-0.12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87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-0.125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286</TotalTime>
  <Words>462</Words>
  <Application>Microsoft Office PowerPoint</Application>
  <PresentationFormat>On-screen Show (4:3)</PresentationFormat>
  <Paragraphs>153</Paragraphs>
  <Slides>38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Narrow</vt:lpstr>
      <vt:lpstr>Calibri</vt:lpstr>
      <vt:lpstr>DM Sans 18pt Black</vt:lpstr>
      <vt:lpstr>Raleway</vt:lpstr>
      <vt:lpstr>Raleway Black</vt:lpstr>
      <vt:lpstr>Motyw pakietu Office</vt:lpstr>
      <vt:lpstr>PowerPoint Presentation</vt:lpstr>
      <vt:lpstr>Tożsamość w chmurze  Fakty i Mity</vt:lpstr>
      <vt:lpstr>Tożsamość w chmurze  Fakty i Mity</vt:lpstr>
      <vt:lpstr>O mnie</vt:lpstr>
      <vt:lpstr>O mnie</vt:lpstr>
      <vt:lpstr>PowerPoint Presentation</vt:lpstr>
      <vt:lpstr>IdaaS</vt:lpstr>
      <vt:lpstr>IdaaS</vt:lpstr>
      <vt:lpstr>PowerPoint Presentation</vt:lpstr>
      <vt:lpstr>PowerPoint Presentation</vt:lpstr>
      <vt:lpstr>Jest za darmo</vt:lpstr>
      <vt:lpstr>Jest za darmo</vt:lpstr>
      <vt:lpstr>Nie wymaga On-prema</vt:lpstr>
      <vt:lpstr>Nie wymaga On-prema</vt:lpstr>
      <vt:lpstr>PowerPoint Presentation</vt:lpstr>
      <vt:lpstr>Jest bezpiecznie</vt:lpstr>
      <vt:lpstr>Jest bezpiecznie</vt:lpstr>
      <vt:lpstr>Dotyczy tylko ludzi</vt:lpstr>
      <vt:lpstr>Dotyczy tylko ludzi</vt:lpstr>
      <vt:lpstr>Praca z partnerami</vt:lpstr>
      <vt:lpstr>Praca z partnerami</vt:lpstr>
      <vt:lpstr>Praca z partnerami</vt:lpstr>
      <vt:lpstr>MFA nas obroni</vt:lpstr>
      <vt:lpstr>MFA nas obroni</vt:lpstr>
      <vt:lpstr>Konta serwisowe</vt:lpstr>
      <vt:lpstr>Konta serwisowe</vt:lpstr>
      <vt:lpstr>Konta serwisowe</vt:lpstr>
      <vt:lpstr>Konta serwisowe</vt:lpstr>
      <vt:lpstr>Uprawnienia</vt:lpstr>
      <vt:lpstr>Uprawnienia</vt:lpstr>
      <vt:lpstr>Nadzór nad ustawieniami</vt:lpstr>
      <vt:lpstr>Nadzór nad ustawieniami</vt:lpstr>
      <vt:lpstr>Nadzór nad ustawieniami</vt:lpstr>
      <vt:lpstr>Zero Trust</vt:lpstr>
      <vt:lpstr>Zero Trust</vt:lpstr>
      <vt:lpstr>Zero Trust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Pater</dc:creator>
  <cp:lastModifiedBy>Robert Przybylski</cp:lastModifiedBy>
  <cp:revision>24</cp:revision>
  <dcterms:created xsi:type="dcterms:W3CDTF">2024-02-13T12:31:19Z</dcterms:created>
  <dcterms:modified xsi:type="dcterms:W3CDTF">2024-09-19T07:11:36Z</dcterms:modified>
</cp:coreProperties>
</file>